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media/image13.jpg" ContentType="image/png"/>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9" r:id="rId5"/>
    <p:sldMasterId id="2147484658" r:id="rId6"/>
    <p:sldMasterId id="2147484677" r:id="rId7"/>
  </p:sldMasterIdLst>
  <p:notesMasterIdLst>
    <p:notesMasterId r:id="rId47"/>
  </p:notesMasterIdLst>
  <p:handoutMasterIdLst>
    <p:handoutMasterId r:id="rId48"/>
  </p:handoutMasterIdLst>
  <p:sldIdLst>
    <p:sldId id="1895" r:id="rId8"/>
    <p:sldId id="324" r:id="rId9"/>
    <p:sldId id="1843" r:id="rId10"/>
    <p:sldId id="1871" r:id="rId11"/>
    <p:sldId id="1861" r:id="rId12"/>
    <p:sldId id="1822" r:id="rId13"/>
    <p:sldId id="1823" r:id="rId14"/>
    <p:sldId id="3980" r:id="rId15"/>
    <p:sldId id="3981" r:id="rId16"/>
    <p:sldId id="1876" r:id="rId17"/>
    <p:sldId id="1883" r:id="rId18"/>
    <p:sldId id="3976" r:id="rId19"/>
    <p:sldId id="1880" r:id="rId20"/>
    <p:sldId id="2019" r:id="rId21"/>
    <p:sldId id="342" r:id="rId22"/>
    <p:sldId id="483" r:id="rId23"/>
    <p:sldId id="1898" r:id="rId24"/>
    <p:sldId id="484" r:id="rId25"/>
    <p:sldId id="1899" r:id="rId26"/>
    <p:sldId id="1885" r:id="rId27"/>
    <p:sldId id="3975" r:id="rId28"/>
    <p:sldId id="1888" r:id="rId29"/>
    <p:sldId id="1890" r:id="rId30"/>
    <p:sldId id="1889" r:id="rId31"/>
    <p:sldId id="3977" r:id="rId32"/>
    <p:sldId id="1863" r:id="rId33"/>
    <p:sldId id="494" r:id="rId34"/>
    <p:sldId id="1878" r:id="rId35"/>
    <p:sldId id="1879" r:id="rId36"/>
    <p:sldId id="384" r:id="rId37"/>
    <p:sldId id="1855" r:id="rId38"/>
    <p:sldId id="1884" r:id="rId39"/>
    <p:sldId id="3978" r:id="rId40"/>
    <p:sldId id="1660" r:id="rId41"/>
    <p:sldId id="488" r:id="rId42"/>
    <p:sldId id="479" r:id="rId43"/>
    <p:sldId id="461" r:id="rId44"/>
    <p:sldId id="1892" r:id="rId45"/>
    <p:sldId id="1848" r:id="rId4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073DAE3-B461-442F-A3D3-6642BD875E45}">
          <p14:sldIdLst>
            <p14:sldId id="1895"/>
            <p14:sldId id="324"/>
            <p14:sldId id="1843"/>
            <p14:sldId id="1871"/>
            <p14:sldId id="1861"/>
            <p14:sldId id="1822"/>
            <p14:sldId id="1823"/>
            <p14:sldId id="3980"/>
            <p14:sldId id="3981"/>
            <p14:sldId id="1876"/>
            <p14:sldId id="1883"/>
            <p14:sldId id="3976"/>
            <p14:sldId id="1880"/>
            <p14:sldId id="2019"/>
            <p14:sldId id="342"/>
            <p14:sldId id="483"/>
            <p14:sldId id="1898"/>
            <p14:sldId id="484"/>
            <p14:sldId id="1899"/>
            <p14:sldId id="1885"/>
          </p14:sldIdLst>
        </p14:section>
        <p14:section name="ReverseDSC" id="{311F654B-9FC7-497B-BB10-C97961284DD2}">
          <p14:sldIdLst>
            <p14:sldId id="3975"/>
            <p14:sldId id="1888"/>
            <p14:sldId id="1890"/>
            <p14:sldId id="1889"/>
            <p14:sldId id="3977"/>
          </p14:sldIdLst>
        </p14:section>
        <p14:section name="Azure Automation" id="{9DB58BAF-1344-4AA7-9642-FA0C95D5FC5C}">
          <p14:sldIdLst>
            <p14:sldId id="1863"/>
            <p14:sldId id="494"/>
            <p14:sldId id="1878"/>
            <p14:sldId id="1879"/>
            <p14:sldId id="384"/>
            <p14:sldId id="1855"/>
            <p14:sldId id="1884"/>
          </p14:sldIdLst>
        </p14:section>
        <p14:section name="Azure DevOPS" id="{6A32EC01-E33B-4C98-9FD6-C2B51BB5AC78}">
          <p14:sldIdLst>
            <p14:sldId id="3978"/>
            <p14:sldId id="1660"/>
            <p14:sldId id="488"/>
            <p14:sldId id="479"/>
            <p14:sldId id="461"/>
            <p14:sldId id="1892"/>
          </p14:sldIdLst>
        </p14:section>
        <p14:section name="Outro" id="{CE18F531-8D47-4791-8D82-51A163BAEC53}">
          <p14:sldIdLst>
            <p14:sldId id="18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Nik Charlebois" initials="NC" lastIdx="5" clrIdx="4">
    <p:extLst>
      <p:ext uri="{19B8F6BF-5375-455C-9EA6-DF929625EA0E}">
        <p15:presenceInfo xmlns:p15="http://schemas.microsoft.com/office/powerpoint/2012/main" userId="S::nicharl@microsoft.com::3b3d6d36-0094-4904-893b-6a292e2ae079" providerId="AD"/>
      </p:ext>
    </p:extLst>
  </p:cmAuthor>
  <p:cmAuthor id="5" name="Thorsten Loeschmann" initials="TL" lastIdx="4" clrIdx="5">
    <p:extLst>
      <p:ext uri="{19B8F6BF-5375-455C-9EA6-DF929625EA0E}">
        <p15:presenceInfo xmlns:p15="http://schemas.microsoft.com/office/powerpoint/2012/main" userId="Thorsten Loeschm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8272"/>
    <a:srgbClr val="FFFFFF"/>
    <a:srgbClr val="1A1A1A"/>
    <a:srgbClr val="EAEAEA"/>
    <a:srgbClr val="0078D4"/>
    <a:srgbClr val="107C10"/>
    <a:srgbClr val="004B50"/>
    <a:srgbClr val="00BCF2"/>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39" y="39"/>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55AA8E-3B63-4E48-8BEF-634931D932FF}" type="doc">
      <dgm:prSet loTypeId="urn:microsoft.com/office/officeart/2018/2/layout/IconLabelDescriptionList" loCatId="icon" qsTypeId="urn:microsoft.com/office/officeart/2005/8/quickstyle/simple1" qsCatId="simple" csTypeId="urn:microsoft.com/office/officeart/2005/8/colors/accent0_3" csCatId="mainScheme" phldr="1"/>
      <dgm:spPr/>
      <dgm:t>
        <a:bodyPr/>
        <a:lstStyle/>
        <a:p>
          <a:endParaRPr lang="en-US"/>
        </a:p>
      </dgm:t>
    </dgm:pt>
    <dgm:pt modelId="{842D0567-77DF-4599-991F-4E3DC72C8AE6}">
      <dgm:prSet custT="1"/>
      <dgm:spPr/>
      <dgm:t>
        <a:bodyPr/>
        <a:lstStyle/>
        <a:p>
          <a:pPr>
            <a:lnSpc>
              <a:spcPct val="100000"/>
            </a:lnSpc>
            <a:defRPr b="1"/>
          </a:pPr>
          <a:r>
            <a:rPr lang="en-US" sz="2000"/>
            <a:t>Allows you to manage your O365 tenant(s) configuration “as code”</a:t>
          </a:r>
        </a:p>
      </dgm:t>
    </dgm:pt>
    <dgm:pt modelId="{FA34DED7-6A22-4E75-A019-2DBBDED5DCF7}" type="parTrans" cxnId="{09EF5032-49BA-46C9-BB10-DC382D185A4C}">
      <dgm:prSet/>
      <dgm:spPr/>
      <dgm:t>
        <a:bodyPr/>
        <a:lstStyle/>
        <a:p>
          <a:endParaRPr lang="en-US"/>
        </a:p>
      </dgm:t>
    </dgm:pt>
    <dgm:pt modelId="{58481904-D244-43CB-A1E0-B39AA5C3F72E}" type="sibTrans" cxnId="{09EF5032-49BA-46C9-BB10-DC382D185A4C}">
      <dgm:prSet/>
      <dgm:spPr/>
      <dgm:t>
        <a:bodyPr/>
        <a:lstStyle/>
        <a:p>
          <a:endParaRPr lang="en-US"/>
        </a:p>
      </dgm:t>
    </dgm:pt>
    <dgm:pt modelId="{FEC256CD-6E1A-44AD-8F6F-D6275818C66F}">
      <dgm:prSet custT="1"/>
      <dgm:spPr/>
      <dgm:t>
        <a:bodyPr/>
        <a:lstStyle/>
        <a:p>
          <a:pPr>
            <a:lnSpc>
              <a:spcPct val="100000"/>
            </a:lnSpc>
            <a:defRPr b="1"/>
          </a:pPr>
          <a:r>
            <a:rPr lang="en-US" sz="2000"/>
            <a:t>Configure multiple tenants the same</a:t>
          </a:r>
        </a:p>
      </dgm:t>
    </dgm:pt>
    <dgm:pt modelId="{BBCAA590-459B-4165-A421-864073E1FE76}" type="parTrans" cxnId="{8592FCC7-6592-4384-9FB8-40F24DAF5737}">
      <dgm:prSet/>
      <dgm:spPr/>
      <dgm:t>
        <a:bodyPr/>
        <a:lstStyle/>
        <a:p>
          <a:endParaRPr lang="en-US"/>
        </a:p>
      </dgm:t>
    </dgm:pt>
    <dgm:pt modelId="{50EB413C-9609-4EC9-A93B-A870AD79605C}" type="sibTrans" cxnId="{8592FCC7-6592-4384-9FB8-40F24DAF5737}">
      <dgm:prSet/>
      <dgm:spPr/>
      <dgm:t>
        <a:bodyPr/>
        <a:lstStyle/>
        <a:p>
          <a:endParaRPr lang="en-US"/>
        </a:p>
      </dgm:t>
    </dgm:pt>
    <dgm:pt modelId="{058713AB-D24B-47B9-A6E1-E76341B666AB}">
      <dgm:prSet custT="1"/>
      <dgm:spPr/>
      <dgm:t>
        <a:bodyPr/>
        <a:lstStyle/>
        <a:p>
          <a:pPr>
            <a:lnSpc>
              <a:spcPct val="100000"/>
            </a:lnSpc>
            <a:defRPr b="1"/>
          </a:pPr>
          <a:r>
            <a:rPr lang="en-US" sz="2000"/>
            <a:t>Export your current tenant configuration (Export-O365Configuration)</a:t>
          </a:r>
        </a:p>
      </dgm:t>
    </dgm:pt>
    <dgm:pt modelId="{74034D7F-3843-40B5-9DEB-3F5CFA3EE656}" type="parTrans" cxnId="{10FF4371-804B-4675-9F48-0FB6137ACBE8}">
      <dgm:prSet/>
      <dgm:spPr/>
      <dgm:t>
        <a:bodyPr/>
        <a:lstStyle/>
        <a:p>
          <a:endParaRPr lang="en-US"/>
        </a:p>
      </dgm:t>
    </dgm:pt>
    <dgm:pt modelId="{D4F45696-F253-4DCA-A141-7C1E0408796A}" type="sibTrans" cxnId="{10FF4371-804B-4675-9F48-0FB6137ACBE8}">
      <dgm:prSet/>
      <dgm:spPr/>
      <dgm:t>
        <a:bodyPr/>
        <a:lstStyle/>
        <a:p>
          <a:endParaRPr lang="en-US"/>
        </a:p>
      </dgm:t>
    </dgm:pt>
    <dgm:pt modelId="{9B87BD97-CA33-485E-AF8B-1203169ABABC}" type="pres">
      <dgm:prSet presAssocID="{0455AA8E-3B63-4E48-8BEF-634931D932FF}" presName="root" presStyleCnt="0">
        <dgm:presLayoutVars>
          <dgm:dir/>
          <dgm:resizeHandles val="exact"/>
        </dgm:presLayoutVars>
      </dgm:prSet>
      <dgm:spPr/>
    </dgm:pt>
    <dgm:pt modelId="{AFF8C7C7-ED08-4FFB-9182-690C08A15ED0}" type="pres">
      <dgm:prSet presAssocID="{842D0567-77DF-4599-991F-4E3DC72C8AE6}" presName="compNode" presStyleCnt="0"/>
      <dgm:spPr/>
    </dgm:pt>
    <dgm:pt modelId="{E1A57D98-E2B6-4456-B298-D239C73FFFEF}" type="pres">
      <dgm:prSet presAssocID="{842D0567-77DF-4599-991F-4E3DC72C8AE6}" presName="iconRect" presStyleLbl="node1" presStyleIdx="0" presStyleCnt="3" custLinFactNeighborX="66247" custLinFactNeighborY="-1828"/>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372A0C67-35BE-4E69-A515-200513A69602}" type="pres">
      <dgm:prSet presAssocID="{842D0567-77DF-4599-991F-4E3DC72C8AE6}" presName="iconSpace" presStyleCnt="0"/>
      <dgm:spPr/>
    </dgm:pt>
    <dgm:pt modelId="{146ABF54-6789-49E7-B2C2-018130EF751E}" type="pres">
      <dgm:prSet presAssocID="{842D0567-77DF-4599-991F-4E3DC72C8AE6}" presName="parTx" presStyleLbl="revTx" presStyleIdx="0" presStyleCnt="6">
        <dgm:presLayoutVars>
          <dgm:chMax val="0"/>
          <dgm:chPref val="0"/>
        </dgm:presLayoutVars>
      </dgm:prSet>
      <dgm:spPr/>
    </dgm:pt>
    <dgm:pt modelId="{9B99880B-90AE-472B-BB0D-BBFAD333A3C8}" type="pres">
      <dgm:prSet presAssocID="{842D0567-77DF-4599-991F-4E3DC72C8AE6}" presName="txSpace" presStyleCnt="0"/>
      <dgm:spPr/>
    </dgm:pt>
    <dgm:pt modelId="{60C84F87-DB12-4463-84C2-F2131CC7E404}" type="pres">
      <dgm:prSet presAssocID="{842D0567-77DF-4599-991F-4E3DC72C8AE6}" presName="desTx" presStyleLbl="revTx" presStyleIdx="1" presStyleCnt="6">
        <dgm:presLayoutVars/>
      </dgm:prSet>
      <dgm:spPr/>
    </dgm:pt>
    <dgm:pt modelId="{6FAA9CE5-4B3D-435E-9E52-2C0CEFAA0B14}" type="pres">
      <dgm:prSet presAssocID="{58481904-D244-43CB-A1E0-B39AA5C3F72E}" presName="sibTrans" presStyleCnt="0"/>
      <dgm:spPr/>
    </dgm:pt>
    <dgm:pt modelId="{C98D07CE-C22F-469F-B397-BE6C8FB48FEF}" type="pres">
      <dgm:prSet presAssocID="{FEC256CD-6E1A-44AD-8F6F-D6275818C66F}" presName="compNode" presStyleCnt="0"/>
      <dgm:spPr/>
    </dgm:pt>
    <dgm:pt modelId="{971DBB37-767D-4621-8D26-08575C098A86}" type="pres">
      <dgm:prSet presAssocID="{FEC256CD-6E1A-44AD-8F6F-D6275818C66F}" presName="iconRect" presStyleLbl="node1" presStyleIdx="1" presStyleCnt="3" custLinFactNeighborX="78583" custLinFactNeighborY="914"/>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0252" t="6277" r="10252" b="-9623"/>
          </a:stretch>
        </a:blipFill>
        <a:ln>
          <a:noFill/>
        </a:ln>
      </dgm:spPr>
    </dgm:pt>
    <dgm:pt modelId="{82058318-4DFC-4BD8-AEA4-9F449BF56C5E}" type="pres">
      <dgm:prSet presAssocID="{FEC256CD-6E1A-44AD-8F6F-D6275818C66F}" presName="iconSpace" presStyleCnt="0"/>
      <dgm:spPr/>
    </dgm:pt>
    <dgm:pt modelId="{D320C494-ECD3-438C-A181-23D5DED9C60D}" type="pres">
      <dgm:prSet presAssocID="{FEC256CD-6E1A-44AD-8F6F-D6275818C66F}" presName="parTx" presStyleLbl="revTx" presStyleIdx="2" presStyleCnt="6">
        <dgm:presLayoutVars>
          <dgm:chMax val="0"/>
          <dgm:chPref val="0"/>
        </dgm:presLayoutVars>
      </dgm:prSet>
      <dgm:spPr/>
    </dgm:pt>
    <dgm:pt modelId="{6B94DB7A-43D3-471F-9B51-3681352AAD76}" type="pres">
      <dgm:prSet presAssocID="{FEC256CD-6E1A-44AD-8F6F-D6275818C66F}" presName="txSpace" presStyleCnt="0"/>
      <dgm:spPr/>
    </dgm:pt>
    <dgm:pt modelId="{CB89E30B-2979-4D1C-A400-E4D198BF00C8}" type="pres">
      <dgm:prSet presAssocID="{FEC256CD-6E1A-44AD-8F6F-D6275818C66F}" presName="desTx" presStyleLbl="revTx" presStyleIdx="3" presStyleCnt="6">
        <dgm:presLayoutVars/>
      </dgm:prSet>
      <dgm:spPr/>
    </dgm:pt>
    <dgm:pt modelId="{A7F2D5DD-258E-490B-B137-7450ACD5EE5B}" type="pres">
      <dgm:prSet presAssocID="{50EB413C-9609-4EC9-A93B-A870AD79605C}" presName="sibTrans" presStyleCnt="0"/>
      <dgm:spPr/>
    </dgm:pt>
    <dgm:pt modelId="{791AFB33-4333-4BB2-A69A-276C33746BB3}" type="pres">
      <dgm:prSet presAssocID="{058713AB-D24B-47B9-A6E1-E76341B666AB}" presName="compNode" presStyleCnt="0"/>
      <dgm:spPr/>
    </dgm:pt>
    <dgm:pt modelId="{F259ACF0-21DC-4203-A0AD-0A6923810AFB}" type="pres">
      <dgm:prSet presAssocID="{058713AB-D24B-47B9-A6E1-E76341B666AB}" presName="iconRect" presStyleLbl="node1" presStyleIdx="2" presStyleCnt="3" custLinFactNeighborX="47972" custLinFactNeighborY="-1371"/>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ownload from cloud"/>
        </a:ext>
      </dgm:extLst>
    </dgm:pt>
    <dgm:pt modelId="{55B4D991-C40C-44D4-87FE-CCFBBC428002}" type="pres">
      <dgm:prSet presAssocID="{058713AB-D24B-47B9-A6E1-E76341B666AB}" presName="iconSpace" presStyleCnt="0"/>
      <dgm:spPr/>
    </dgm:pt>
    <dgm:pt modelId="{4AEF209D-B770-44BF-8B04-2F64822BDD02}" type="pres">
      <dgm:prSet presAssocID="{058713AB-D24B-47B9-A6E1-E76341B666AB}" presName="parTx" presStyleLbl="revTx" presStyleIdx="4" presStyleCnt="6">
        <dgm:presLayoutVars>
          <dgm:chMax val="0"/>
          <dgm:chPref val="0"/>
        </dgm:presLayoutVars>
      </dgm:prSet>
      <dgm:spPr/>
    </dgm:pt>
    <dgm:pt modelId="{B36430AF-D229-40F8-988A-25208C2882CB}" type="pres">
      <dgm:prSet presAssocID="{058713AB-D24B-47B9-A6E1-E76341B666AB}" presName="txSpace" presStyleCnt="0"/>
      <dgm:spPr/>
    </dgm:pt>
    <dgm:pt modelId="{0B33C973-9E22-40D6-8EEE-C68D4F27173E}" type="pres">
      <dgm:prSet presAssocID="{058713AB-D24B-47B9-A6E1-E76341B666AB}" presName="desTx" presStyleLbl="revTx" presStyleIdx="5" presStyleCnt="6">
        <dgm:presLayoutVars/>
      </dgm:prSet>
      <dgm:spPr/>
    </dgm:pt>
  </dgm:ptLst>
  <dgm:cxnLst>
    <dgm:cxn modelId="{8D675C2B-1CC0-4116-A11B-F3F2781BBA09}" type="presOf" srcId="{0455AA8E-3B63-4E48-8BEF-634931D932FF}" destId="{9B87BD97-CA33-485E-AF8B-1203169ABABC}" srcOrd="0" destOrd="0" presId="urn:microsoft.com/office/officeart/2018/2/layout/IconLabelDescriptionList"/>
    <dgm:cxn modelId="{09EF5032-49BA-46C9-BB10-DC382D185A4C}" srcId="{0455AA8E-3B63-4E48-8BEF-634931D932FF}" destId="{842D0567-77DF-4599-991F-4E3DC72C8AE6}" srcOrd="0" destOrd="0" parTransId="{FA34DED7-6A22-4E75-A019-2DBBDED5DCF7}" sibTransId="{58481904-D244-43CB-A1E0-B39AA5C3F72E}"/>
    <dgm:cxn modelId="{10FF4371-804B-4675-9F48-0FB6137ACBE8}" srcId="{0455AA8E-3B63-4E48-8BEF-634931D932FF}" destId="{058713AB-D24B-47B9-A6E1-E76341B666AB}" srcOrd="2" destOrd="0" parTransId="{74034D7F-3843-40B5-9DEB-3F5CFA3EE656}" sibTransId="{D4F45696-F253-4DCA-A141-7C1E0408796A}"/>
    <dgm:cxn modelId="{62120858-EF01-40FC-B332-3255FF437349}" type="presOf" srcId="{842D0567-77DF-4599-991F-4E3DC72C8AE6}" destId="{146ABF54-6789-49E7-B2C2-018130EF751E}" srcOrd="0" destOrd="0" presId="urn:microsoft.com/office/officeart/2018/2/layout/IconLabelDescriptionList"/>
    <dgm:cxn modelId="{095A43C1-6F06-486E-B83D-96412B110E7F}" type="presOf" srcId="{FEC256CD-6E1A-44AD-8F6F-D6275818C66F}" destId="{D320C494-ECD3-438C-A181-23D5DED9C60D}" srcOrd="0" destOrd="0" presId="urn:microsoft.com/office/officeart/2018/2/layout/IconLabelDescriptionList"/>
    <dgm:cxn modelId="{8592FCC7-6592-4384-9FB8-40F24DAF5737}" srcId="{0455AA8E-3B63-4E48-8BEF-634931D932FF}" destId="{FEC256CD-6E1A-44AD-8F6F-D6275818C66F}" srcOrd="1" destOrd="0" parTransId="{BBCAA590-459B-4165-A421-864073E1FE76}" sibTransId="{50EB413C-9609-4EC9-A93B-A870AD79605C}"/>
    <dgm:cxn modelId="{C83E2DCE-87E6-4260-8143-CCF72A3A2117}" type="presOf" srcId="{058713AB-D24B-47B9-A6E1-E76341B666AB}" destId="{4AEF209D-B770-44BF-8B04-2F64822BDD02}" srcOrd="0" destOrd="0" presId="urn:microsoft.com/office/officeart/2018/2/layout/IconLabelDescriptionList"/>
    <dgm:cxn modelId="{FA69BE0D-E8FA-4DA9-A390-ECE04ADC56C2}" type="presParOf" srcId="{9B87BD97-CA33-485E-AF8B-1203169ABABC}" destId="{AFF8C7C7-ED08-4FFB-9182-690C08A15ED0}" srcOrd="0" destOrd="0" presId="urn:microsoft.com/office/officeart/2018/2/layout/IconLabelDescriptionList"/>
    <dgm:cxn modelId="{47B4154B-B87E-4329-A7CA-D4100599DBF3}" type="presParOf" srcId="{AFF8C7C7-ED08-4FFB-9182-690C08A15ED0}" destId="{E1A57D98-E2B6-4456-B298-D239C73FFFEF}" srcOrd="0" destOrd="0" presId="urn:microsoft.com/office/officeart/2018/2/layout/IconLabelDescriptionList"/>
    <dgm:cxn modelId="{F8713726-5DFA-44A7-9597-E959762E8350}" type="presParOf" srcId="{AFF8C7C7-ED08-4FFB-9182-690C08A15ED0}" destId="{372A0C67-35BE-4E69-A515-200513A69602}" srcOrd="1" destOrd="0" presId="urn:microsoft.com/office/officeart/2018/2/layout/IconLabelDescriptionList"/>
    <dgm:cxn modelId="{E28360A2-5C07-46A3-A84C-EE0966C9F7BB}" type="presParOf" srcId="{AFF8C7C7-ED08-4FFB-9182-690C08A15ED0}" destId="{146ABF54-6789-49E7-B2C2-018130EF751E}" srcOrd="2" destOrd="0" presId="urn:microsoft.com/office/officeart/2018/2/layout/IconLabelDescriptionList"/>
    <dgm:cxn modelId="{B62A102C-5C3F-4496-863A-A1B8ECD3CDEC}" type="presParOf" srcId="{AFF8C7C7-ED08-4FFB-9182-690C08A15ED0}" destId="{9B99880B-90AE-472B-BB0D-BBFAD333A3C8}" srcOrd="3" destOrd="0" presId="urn:microsoft.com/office/officeart/2018/2/layout/IconLabelDescriptionList"/>
    <dgm:cxn modelId="{6012A85E-40DC-4856-BA74-71B41C4E2E1E}" type="presParOf" srcId="{AFF8C7C7-ED08-4FFB-9182-690C08A15ED0}" destId="{60C84F87-DB12-4463-84C2-F2131CC7E404}" srcOrd="4" destOrd="0" presId="urn:microsoft.com/office/officeart/2018/2/layout/IconLabelDescriptionList"/>
    <dgm:cxn modelId="{30D89438-84B3-4C12-90D5-2FB61DE9C9C8}" type="presParOf" srcId="{9B87BD97-CA33-485E-AF8B-1203169ABABC}" destId="{6FAA9CE5-4B3D-435E-9E52-2C0CEFAA0B14}" srcOrd="1" destOrd="0" presId="urn:microsoft.com/office/officeart/2018/2/layout/IconLabelDescriptionList"/>
    <dgm:cxn modelId="{EB1034A3-C2D9-44E1-B760-D58646F75750}" type="presParOf" srcId="{9B87BD97-CA33-485E-AF8B-1203169ABABC}" destId="{C98D07CE-C22F-469F-B397-BE6C8FB48FEF}" srcOrd="2" destOrd="0" presId="urn:microsoft.com/office/officeart/2018/2/layout/IconLabelDescriptionList"/>
    <dgm:cxn modelId="{769667BA-CF05-477E-8A19-C7FFBFDE04B7}" type="presParOf" srcId="{C98D07CE-C22F-469F-B397-BE6C8FB48FEF}" destId="{971DBB37-767D-4621-8D26-08575C098A86}" srcOrd="0" destOrd="0" presId="urn:microsoft.com/office/officeart/2018/2/layout/IconLabelDescriptionList"/>
    <dgm:cxn modelId="{358521D3-1B85-40CC-B896-5802EB5D0F6E}" type="presParOf" srcId="{C98D07CE-C22F-469F-B397-BE6C8FB48FEF}" destId="{82058318-4DFC-4BD8-AEA4-9F449BF56C5E}" srcOrd="1" destOrd="0" presId="urn:microsoft.com/office/officeart/2018/2/layout/IconLabelDescriptionList"/>
    <dgm:cxn modelId="{E65BD8BB-16D9-47CA-B179-DDE3A043CD17}" type="presParOf" srcId="{C98D07CE-C22F-469F-B397-BE6C8FB48FEF}" destId="{D320C494-ECD3-438C-A181-23D5DED9C60D}" srcOrd="2" destOrd="0" presId="urn:microsoft.com/office/officeart/2018/2/layout/IconLabelDescriptionList"/>
    <dgm:cxn modelId="{018E275B-C59A-41AF-AAAF-4BFAE172CD23}" type="presParOf" srcId="{C98D07CE-C22F-469F-B397-BE6C8FB48FEF}" destId="{6B94DB7A-43D3-471F-9B51-3681352AAD76}" srcOrd="3" destOrd="0" presId="urn:microsoft.com/office/officeart/2018/2/layout/IconLabelDescriptionList"/>
    <dgm:cxn modelId="{F5DC603D-F432-427D-950F-15FC80CEAECF}" type="presParOf" srcId="{C98D07CE-C22F-469F-B397-BE6C8FB48FEF}" destId="{CB89E30B-2979-4D1C-A400-E4D198BF00C8}" srcOrd="4" destOrd="0" presId="urn:microsoft.com/office/officeart/2018/2/layout/IconLabelDescriptionList"/>
    <dgm:cxn modelId="{60479764-03B5-44E5-ABAE-41D47DF509C5}" type="presParOf" srcId="{9B87BD97-CA33-485E-AF8B-1203169ABABC}" destId="{A7F2D5DD-258E-490B-B137-7450ACD5EE5B}" srcOrd="3" destOrd="0" presId="urn:microsoft.com/office/officeart/2018/2/layout/IconLabelDescriptionList"/>
    <dgm:cxn modelId="{814C93D3-18B6-4F29-95DC-62C8A6B3D676}" type="presParOf" srcId="{9B87BD97-CA33-485E-AF8B-1203169ABABC}" destId="{791AFB33-4333-4BB2-A69A-276C33746BB3}" srcOrd="4" destOrd="0" presId="urn:microsoft.com/office/officeart/2018/2/layout/IconLabelDescriptionList"/>
    <dgm:cxn modelId="{20646626-7146-427C-B12C-D7309CFD3D2E}" type="presParOf" srcId="{791AFB33-4333-4BB2-A69A-276C33746BB3}" destId="{F259ACF0-21DC-4203-A0AD-0A6923810AFB}" srcOrd="0" destOrd="0" presId="urn:microsoft.com/office/officeart/2018/2/layout/IconLabelDescriptionList"/>
    <dgm:cxn modelId="{6B952933-C80B-482D-B309-55F6BFDC10AE}" type="presParOf" srcId="{791AFB33-4333-4BB2-A69A-276C33746BB3}" destId="{55B4D991-C40C-44D4-87FE-CCFBBC428002}" srcOrd="1" destOrd="0" presId="urn:microsoft.com/office/officeart/2018/2/layout/IconLabelDescriptionList"/>
    <dgm:cxn modelId="{15101406-A04D-4BC5-866F-7D28879F260D}" type="presParOf" srcId="{791AFB33-4333-4BB2-A69A-276C33746BB3}" destId="{4AEF209D-B770-44BF-8B04-2F64822BDD02}" srcOrd="2" destOrd="0" presId="urn:microsoft.com/office/officeart/2018/2/layout/IconLabelDescriptionList"/>
    <dgm:cxn modelId="{9B228E77-FF47-4ADA-8087-7E87B898364E}" type="presParOf" srcId="{791AFB33-4333-4BB2-A69A-276C33746BB3}" destId="{B36430AF-D229-40F8-988A-25208C2882CB}" srcOrd="3" destOrd="0" presId="urn:microsoft.com/office/officeart/2018/2/layout/IconLabelDescriptionList"/>
    <dgm:cxn modelId="{2A16B066-A8AD-490B-987C-26EE448ECDB9}" type="presParOf" srcId="{791AFB33-4333-4BB2-A69A-276C33746BB3}" destId="{0B33C973-9E22-40D6-8EEE-C68D4F27173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57D98-E2B6-4456-B298-D239C73FFFEF}">
      <dsp:nvSpPr>
        <dsp:cNvPr id="0" name=""/>
        <dsp:cNvSpPr/>
      </dsp:nvSpPr>
      <dsp:spPr>
        <a:xfrm>
          <a:off x="766689" y="1261572"/>
          <a:ext cx="1150242" cy="115024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6ABF54-6789-49E7-B2C2-018130EF751E}">
      <dsp:nvSpPr>
        <dsp:cNvPr id="0" name=""/>
        <dsp:cNvSpPr/>
      </dsp:nvSpPr>
      <dsp:spPr>
        <a:xfrm>
          <a:off x="4688" y="2530396"/>
          <a:ext cx="3286406" cy="93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Allows you to manage your O365 tenant(s) configuration “as code”</a:t>
          </a:r>
        </a:p>
      </dsp:txBody>
      <dsp:txXfrm>
        <a:off x="4688" y="2530396"/>
        <a:ext cx="3286406" cy="931500"/>
      </dsp:txXfrm>
    </dsp:sp>
    <dsp:sp modelId="{60C84F87-DB12-4463-84C2-F2131CC7E404}">
      <dsp:nvSpPr>
        <dsp:cNvPr id="0" name=""/>
        <dsp:cNvSpPr/>
      </dsp:nvSpPr>
      <dsp:spPr>
        <a:xfrm>
          <a:off x="4688" y="3507271"/>
          <a:ext cx="3286406" cy="44067"/>
        </a:xfrm>
        <a:prstGeom prst="rect">
          <a:avLst/>
        </a:prstGeom>
        <a:noFill/>
        <a:ln>
          <a:noFill/>
        </a:ln>
        <a:effectLst/>
      </dsp:spPr>
      <dsp:style>
        <a:lnRef idx="0">
          <a:scrgbClr r="0" g="0" b="0"/>
        </a:lnRef>
        <a:fillRef idx="0">
          <a:scrgbClr r="0" g="0" b="0"/>
        </a:fillRef>
        <a:effectRef idx="0">
          <a:scrgbClr r="0" g="0" b="0"/>
        </a:effectRef>
        <a:fontRef idx="minor"/>
      </dsp:style>
    </dsp:sp>
    <dsp:sp modelId="{971DBB37-767D-4621-8D26-08575C098A86}">
      <dsp:nvSpPr>
        <dsp:cNvPr id="0" name=""/>
        <dsp:cNvSpPr/>
      </dsp:nvSpPr>
      <dsp:spPr>
        <a:xfrm>
          <a:off x="4770110" y="1293111"/>
          <a:ext cx="1150242" cy="1150242"/>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0252" t="6277" r="10252" b="-9623"/>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20C494-ECD3-438C-A181-23D5DED9C60D}">
      <dsp:nvSpPr>
        <dsp:cNvPr id="0" name=""/>
        <dsp:cNvSpPr/>
      </dsp:nvSpPr>
      <dsp:spPr>
        <a:xfrm>
          <a:off x="3866215" y="2530396"/>
          <a:ext cx="3286406" cy="93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Configure multiple tenants the same</a:t>
          </a:r>
        </a:p>
      </dsp:txBody>
      <dsp:txXfrm>
        <a:off x="3866215" y="2530396"/>
        <a:ext cx="3286406" cy="931500"/>
      </dsp:txXfrm>
    </dsp:sp>
    <dsp:sp modelId="{CB89E30B-2979-4D1C-A400-E4D198BF00C8}">
      <dsp:nvSpPr>
        <dsp:cNvPr id="0" name=""/>
        <dsp:cNvSpPr/>
      </dsp:nvSpPr>
      <dsp:spPr>
        <a:xfrm>
          <a:off x="3866215" y="3507271"/>
          <a:ext cx="3286406" cy="44067"/>
        </a:xfrm>
        <a:prstGeom prst="rect">
          <a:avLst/>
        </a:prstGeom>
        <a:noFill/>
        <a:ln>
          <a:noFill/>
        </a:ln>
        <a:effectLst/>
      </dsp:spPr>
      <dsp:style>
        <a:lnRef idx="0">
          <a:scrgbClr r="0" g="0" b="0"/>
        </a:lnRef>
        <a:fillRef idx="0">
          <a:scrgbClr r="0" g="0" b="0"/>
        </a:fillRef>
        <a:effectRef idx="0">
          <a:scrgbClr r="0" g="0" b="0"/>
        </a:effectRef>
        <a:fontRef idx="minor"/>
      </dsp:style>
    </dsp:sp>
    <dsp:sp modelId="{F259ACF0-21DC-4203-A0AD-0A6923810AFB}">
      <dsp:nvSpPr>
        <dsp:cNvPr id="0" name=""/>
        <dsp:cNvSpPr/>
      </dsp:nvSpPr>
      <dsp:spPr>
        <a:xfrm>
          <a:off x="8279537" y="1266828"/>
          <a:ext cx="1150242" cy="1150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EF209D-B770-44BF-8B04-2F64822BDD02}">
      <dsp:nvSpPr>
        <dsp:cNvPr id="0" name=""/>
        <dsp:cNvSpPr/>
      </dsp:nvSpPr>
      <dsp:spPr>
        <a:xfrm>
          <a:off x="7727743" y="2530396"/>
          <a:ext cx="3286406" cy="93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Export your current tenant configuration (Export-O365Configuration)</a:t>
          </a:r>
        </a:p>
      </dsp:txBody>
      <dsp:txXfrm>
        <a:off x="7727743" y="2530396"/>
        <a:ext cx="3286406" cy="931500"/>
      </dsp:txXfrm>
    </dsp:sp>
    <dsp:sp modelId="{0B33C973-9E22-40D6-8EEE-C68D4F27173E}">
      <dsp:nvSpPr>
        <dsp:cNvPr id="0" name=""/>
        <dsp:cNvSpPr/>
      </dsp:nvSpPr>
      <dsp:spPr>
        <a:xfrm>
          <a:off x="7727743" y="3507271"/>
          <a:ext cx="3286406" cy="44067"/>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8/27/2019 2:30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8/27/2019 2:30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55248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15</a:t>
            </a:fld>
            <a:endParaRPr lang="en-US" dirty="0"/>
          </a:p>
        </p:txBody>
      </p:sp>
    </p:spTree>
    <p:extLst>
      <p:ext uri="{BB962C8B-B14F-4D97-AF65-F5344CB8AC3E}">
        <p14:creationId xmlns:p14="http://schemas.microsoft.com/office/powerpoint/2010/main" val="2992924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16</a:t>
            </a:fld>
            <a:endParaRPr lang="en-US" dirty="0"/>
          </a:p>
        </p:txBody>
      </p:sp>
    </p:spTree>
    <p:extLst>
      <p:ext uri="{BB962C8B-B14F-4D97-AF65-F5344CB8AC3E}">
        <p14:creationId xmlns:p14="http://schemas.microsoft.com/office/powerpoint/2010/main" val="3662549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21</a:t>
            </a:fld>
            <a:endParaRPr lang="en-US"/>
          </a:p>
        </p:txBody>
      </p:sp>
    </p:spTree>
    <p:extLst>
      <p:ext uri="{BB962C8B-B14F-4D97-AF65-F5344CB8AC3E}">
        <p14:creationId xmlns:p14="http://schemas.microsoft.com/office/powerpoint/2010/main" val="2191343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26</a:t>
            </a:fld>
            <a:endParaRPr lang="en-US" dirty="0"/>
          </a:p>
        </p:txBody>
      </p:sp>
    </p:spTree>
    <p:extLst>
      <p:ext uri="{BB962C8B-B14F-4D97-AF65-F5344CB8AC3E}">
        <p14:creationId xmlns:p14="http://schemas.microsoft.com/office/powerpoint/2010/main" val="651128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30</a:t>
            </a:fld>
            <a:endParaRPr lang="en-US" dirty="0"/>
          </a:p>
        </p:txBody>
      </p:sp>
    </p:spTree>
    <p:extLst>
      <p:ext uri="{BB962C8B-B14F-4D97-AF65-F5344CB8AC3E}">
        <p14:creationId xmlns:p14="http://schemas.microsoft.com/office/powerpoint/2010/main" val="68277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31</a:t>
            </a:fld>
            <a:endParaRPr lang="en-US" dirty="0"/>
          </a:p>
        </p:txBody>
      </p:sp>
    </p:spTree>
    <p:extLst>
      <p:ext uri="{BB962C8B-B14F-4D97-AF65-F5344CB8AC3E}">
        <p14:creationId xmlns:p14="http://schemas.microsoft.com/office/powerpoint/2010/main" val="337222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33</a:t>
            </a:fld>
            <a:endParaRPr lang="en-US" dirty="0"/>
          </a:p>
        </p:txBody>
      </p:sp>
    </p:spTree>
    <p:extLst>
      <p:ext uri="{BB962C8B-B14F-4D97-AF65-F5344CB8AC3E}">
        <p14:creationId xmlns:p14="http://schemas.microsoft.com/office/powerpoint/2010/main" val="4100673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8/27/2019 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36</a:t>
            </a:fld>
            <a:endParaRPr lang="en-US"/>
          </a:p>
        </p:txBody>
      </p:sp>
    </p:spTree>
    <p:extLst>
      <p:ext uri="{BB962C8B-B14F-4D97-AF65-F5344CB8AC3E}">
        <p14:creationId xmlns:p14="http://schemas.microsoft.com/office/powerpoint/2010/main" val="4135289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37</a:t>
            </a:fld>
            <a:endParaRPr lang="en-US"/>
          </a:p>
        </p:txBody>
      </p:sp>
    </p:spTree>
    <p:extLst>
      <p:ext uri="{BB962C8B-B14F-4D97-AF65-F5344CB8AC3E}">
        <p14:creationId xmlns:p14="http://schemas.microsoft.com/office/powerpoint/2010/main" val="3793715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8/27/2019 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18872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39</a:t>
            </a:fld>
            <a:endParaRPr lang="en-US"/>
          </a:p>
        </p:txBody>
      </p:sp>
    </p:spTree>
    <p:extLst>
      <p:ext uri="{BB962C8B-B14F-4D97-AF65-F5344CB8AC3E}">
        <p14:creationId xmlns:p14="http://schemas.microsoft.com/office/powerpoint/2010/main" val="1777521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8/27/2019 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16913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a:p>
        </p:txBody>
      </p:sp>
    </p:spTree>
    <p:extLst>
      <p:ext uri="{BB962C8B-B14F-4D97-AF65-F5344CB8AC3E}">
        <p14:creationId xmlns:p14="http://schemas.microsoft.com/office/powerpoint/2010/main" val="271273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8/27/2019 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841711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Meaning I don’t tell it do this and then that, but rather here is how I want this, then do whatever in you need to </a:t>
            </a:r>
            <a:r>
              <a:rPr lang="en-US" err="1"/>
              <a:t>to</a:t>
            </a:r>
            <a:r>
              <a:rPr lang="en-US"/>
              <a:t> get me there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8/27/2019 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23461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Meaning I don’t tell it do this and then that, but rather here is how I want this, then do whatever in you need to </a:t>
            </a:r>
            <a:r>
              <a:rPr lang="en-US" err="1"/>
              <a:t>to</a:t>
            </a:r>
            <a:r>
              <a:rPr lang="en-US"/>
              <a:t> get me there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8/27/2019 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97234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12</a:t>
            </a:fld>
            <a:endParaRPr lang="en-US"/>
          </a:p>
        </p:txBody>
      </p:sp>
    </p:spTree>
    <p:extLst>
      <p:ext uri="{BB962C8B-B14F-4D97-AF65-F5344CB8AC3E}">
        <p14:creationId xmlns:p14="http://schemas.microsoft.com/office/powerpoint/2010/main" val="1838691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8/27/2019 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3340206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3.jpg"/></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microsoft.com/office/2007/relationships/hdphoto" Target="../media/hdphoto1.wdp"/><Relationship Id="rId7" Type="http://schemas.openxmlformats.org/officeDocument/2006/relationships/image" Target="../media/image17.png"/><Relationship Id="rId12" Type="http://schemas.openxmlformats.org/officeDocument/2006/relationships/image" Target="../media/image22.jpe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1.png"/><Relationship Id="rId9" Type="http://schemas.openxmlformats.org/officeDocument/2006/relationships/image" Target="../media/image19.png"/><Relationship Id="rId14" Type="http://schemas.openxmlformats.org/officeDocument/2006/relationships/image" Target="../media/image2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3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3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30.jp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661116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68411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80677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015056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2418734"/>
            <a:ext cx="9141619" cy="2600215"/>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141619" y="2418734"/>
            <a:ext cx="3053962" cy="260021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2558902"/>
            <a:ext cx="7315200" cy="1474382"/>
          </a:xfrm>
        </p:spPr>
        <p:txBody>
          <a:bodyPr anchor="b">
            <a:normAutofit/>
          </a:bodyPr>
          <a:lstStyle>
            <a:lvl1pPr algn="l">
              <a:defRPr sz="40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085839" y="4123836"/>
            <a:ext cx="7315200" cy="845497"/>
          </a:xfrm>
        </p:spPr>
        <p:txBody>
          <a:bodyPr anchor="t">
            <a:normAutofit/>
          </a:bodyPr>
          <a:lstStyle>
            <a:lvl1pPr marL="0" indent="0" algn="l">
              <a:buNone/>
              <a:defRPr sz="2200" cap="none" spc="0" baseline="0">
                <a:solidFill>
                  <a:schemeClr val="bg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57"/>
            <a:ext cx="1770146" cy="793392"/>
          </a:xfrm>
          <a:prstGeom prst="rect">
            <a:avLst/>
          </a:prstGeom>
        </p:spPr>
      </p:pic>
    </p:spTree>
    <p:extLst>
      <p:ext uri="{BB962C8B-B14F-4D97-AF65-F5344CB8AC3E}">
        <p14:creationId xmlns:p14="http://schemas.microsoft.com/office/powerpoint/2010/main" val="3968951215"/>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7" name="Rectangle 6"/>
          <p:cNvSpPr/>
          <p:nvPr/>
        </p:nvSpPr>
        <p:spPr>
          <a:xfrm>
            <a:off x="0" y="2418734"/>
            <a:ext cx="9141619" cy="2600215"/>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141619" y="2418734"/>
            <a:ext cx="3053962" cy="260021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1069848" y="2558905"/>
            <a:ext cx="7315200" cy="1803424"/>
          </a:xfrm>
        </p:spPr>
        <p:txBody>
          <a:bodyPr anchor="b">
            <a:normAutofit/>
          </a:bodyPr>
          <a:lstStyle>
            <a:lvl1pPr algn="l">
              <a:defRPr sz="4000" spc="-100" baseline="0">
                <a:solidFill>
                  <a:srgbClr val="FFFFFF"/>
                </a:solidFill>
              </a:defRPr>
            </a:lvl1pPr>
          </a:lstStyle>
          <a:p>
            <a:pPr lvl="0"/>
            <a:r>
              <a:rPr lang="en-US"/>
              <a:t>Module or Section transition style</a:t>
            </a:r>
          </a:p>
        </p:txBody>
      </p:sp>
      <p:sp>
        <p:nvSpPr>
          <p:cNvPr id="3" name="Subtitle 2"/>
          <p:cNvSpPr>
            <a:spLocks noGrp="1"/>
          </p:cNvSpPr>
          <p:nvPr>
            <p:ph type="subTitle" idx="1"/>
          </p:nvPr>
        </p:nvSpPr>
        <p:spPr>
          <a:xfrm>
            <a:off x="1069848" y="4507975"/>
            <a:ext cx="7315200" cy="348703"/>
          </a:xfrm>
        </p:spPr>
        <p:txBody>
          <a:bodyPr anchor="t">
            <a:normAutofit/>
          </a:bodyPr>
          <a:lstStyle>
            <a:lvl1pPr marL="0" marR="0" indent="0" algn="l" defTabSz="914400" rtl="0" eaLnBrk="1" fontAlgn="auto" latinLnBrk="0" hangingPunct="1">
              <a:lnSpc>
                <a:spcPct val="90000"/>
              </a:lnSpc>
              <a:spcBef>
                <a:spcPts val="1200"/>
              </a:spcBef>
              <a:spcAft>
                <a:spcPts val="0"/>
              </a:spcAft>
              <a:buClr>
                <a:schemeClr val="accent1"/>
              </a:buClr>
              <a:buSzTx/>
              <a:buFont typeface="Wingdings 2" pitchFamily="18" charset="2"/>
              <a:buNone/>
              <a:tabLst/>
              <a:defRPr sz="2200" cap="none" spc="0" baseline="0">
                <a:solidFill>
                  <a:schemeClr val="bg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a:p>
            <a:endParaRPr lang="en-US"/>
          </a:p>
        </p:txBody>
      </p:sp>
      <p:sp>
        <p:nvSpPr>
          <p:cNvPr id="4" name="Date Placeholder 3"/>
          <p:cNvSpPr>
            <a:spLocks noGrp="1"/>
          </p:cNvSpPr>
          <p:nvPr>
            <p:ph type="dt" sz="half" idx="10"/>
          </p:nvPr>
        </p:nvSpPr>
        <p:spPr/>
        <p:txBody>
          <a:bodyPr/>
          <a:lstStyle/>
          <a:p>
            <a:fld id="{5586B75A-687E-405C-8A0B-8D00578BA2C3}" type="datetimeFigureOut">
              <a:rPr lang="en-US" dirty="0"/>
              <a:pPr/>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57"/>
            <a:ext cx="1770146" cy="793392"/>
          </a:xfrm>
          <a:prstGeom prst="rect">
            <a:avLst/>
          </a:prstGeom>
        </p:spPr>
      </p:pic>
    </p:spTree>
    <p:extLst>
      <p:ext uri="{BB962C8B-B14F-4D97-AF65-F5344CB8AC3E}">
        <p14:creationId xmlns:p14="http://schemas.microsoft.com/office/powerpoint/2010/main" val="3955694311"/>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8403079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7001" y="2204484"/>
            <a:ext cx="4666488" cy="3936752"/>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5586B75A-687E-405C-8A0B-8D00578BA2C3}" type="datetimeFigureOut">
              <a:rPr lang="en-US" dirty="0"/>
              <a:pPr/>
              <a:t>8/27/2019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
        <p:nvSpPr>
          <p:cNvPr id="11" name="Text Placeholder 2"/>
          <p:cNvSpPr>
            <a:spLocks noGrp="1"/>
          </p:cNvSpPr>
          <p:nvPr>
            <p:ph type="body" idx="13"/>
          </p:nvPr>
        </p:nvSpPr>
        <p:spPr>
          <a:xfrm>
            <a:off x="827001" y="1778697"/>
            <a:ext cx="4723194" cy="40386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2"/>
          <p:cNvSpPr>
            <a:spLocks noGrp="1"/>
          </p:cNvSpPr>
          <p:nvPr>
            <p:ph sz="half" idx="14"/>
          </p:nvPr>
        </p:nvSpPr>
        <p:spPr>
          <a:xfrm>
            <a:off x="5771139" y="2204484"/>
            <a:ext cx="4698003" cy="3936752"/>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p:cNvSpPr>
            <a:spLocks noGrp="1"/>
          </p:cNvSpPr>
          <p:nvPr>
            <p:ph type="body" idx="15"/>
          </p:nvPr>
        </p:nvSpPr>
        <p:spPr>
          <a:xfrm>
            <a:off x="5771140" y="1778697"/>
            <a:ext cx="4755092" cy="40386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2442813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8/27/2019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921151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2749390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747897"/>
          </a:xfrm>
        </p:spPr>
        <p:txBody>
          <a:bodyPr/>
          <a:lstStyle>
            <a:lvl1pPr>
              <a:defRPr>
                <a:solidFill>
                  <a:schemeClr val="bg1">
                    <a:lumMod val="50000"/>
                  </a:schemeClr>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3600" b="0">
                <a:latin typeface="+mn-lt"/>
              </a:defRPr>
            </a:lvl1pPr>
            <a:lvl2pPr marL="517525" indent="-233363">
              <a:buFont typeface="Wingdings" pitchFamily="2" charset="2"/>
              <a:buChar char=""/>
              <a:defRPr sz="2800" b="0">
                <a:latin typeface="+mn-lt"/>
              </a:defRPr>
            </a:lvl2pPr>
            <a:lvl3pPr marL="741363" indent="-223838">
              <a:buFont typeface="Wingdings" pitchFamily="2" charset="2"/>
              <a:buChar char=""/>
              <a:tabLst/>
              <a:defRPr sz="2800" b="0">
                <a:latin typeface="+mn-lt"/>
              </a:defRPr>
            </a:lvl3pPr>
            <a:lvl4pPr marL="914400" indent="-173038">
              <a:buFont typeface="Wingdings" pitchFamily="2" charset="2"/>
              <a:buChar char=""/>
              <a:defRPr sz="2800" b="0">
                <a:latin typeface="+mn-lt"/>
              </a:defRPr>
            </a:lvl4pPr>
            <a:lvl5pPr marL="1087438" indent="-173038">
              <a:buFont typeface="Wingdings" pitchFamily="2" charset="2"/>
              <a:buChar char=""/>
              <a:tabLst/>
              <a:defRPr sz="28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559508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92241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1" y="0"/>
            <a:ext cx="12192000" cy="6858000"/>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60678A2-8DA4-4055-BCB8-31690FAF1988}"/>
              </a:ext>
            </a:extLst>
          </p:cNvPr>
          <p:cNvPicPr>
            <a:picLocks noChangeAspect="1"/>
          </p:cNvPicPr>
          <p:nvPr userDrawn="1"/>
        </p:nvPicPr>
        <p:blipFill>
          <a:blip r:embed="rId4"/>
          <a:stretch>
            <a:fillRect/>
          </a:stretch>
        </p:blipFill>
        <p:spPr>
          <a:xfrm>
            <a:off x="1" y="3213865"/>
            <a:ext cx="12192000" cy="3654955"/>
          </a:xfrm>
          <a:prstGeom prst="rect">
            <a:avLst/>
          </a:prstGeom>
        </p:spPr>
      </p:pic>
      <p:sp>
        <p:nvSpPr>
          <p:cNvPr id="9" name="TextBox 8">
            <a:extLst>
              <a:ext uri="{FF2B5EF4-FFF2-40B4-BE49-F238E27FC236}">
                <a16:creationId xmlns:a16="http://schemas.microsoft.com/office/drawing/2014/main" id="{12D8CCFE-C0E7-4BA4-A8E4-2E432F12232B}"/>
              </a:ext>
            </a:extLst>
          </p:cNvPr>
          <p:cNvSpPr txBox="1"/>
          <p:nvPr userDrawn="1"/>
        </p:nvSpPr>
        <p:spPr>
          <a:xfrm>
            <a:off x="4354974" y="6305062"/>
            <a:ext cx="3731457" cy="430887"/>
          </a:xfrm>
          <a:prstGeom prst="rect">
            <a:avLst/>
          </a:prstGeom>
          <a:noFill/>
        </p:spPr>
        <p:txBody>
          <a:bodyPr wrap="square" lIns="0" tIns="0" rIns="0" bIns="0" rtlCol="0">
            <a:spAutoFit/>
          </a:bodyPr>
          <a:lstStyle/>
          <a:p>
            <a:pPr algn="ctr"/>
            <a:r>
              <a:rPr lang="en-CA" sz="2800" b="1" spc="0">
                <a:solidFill>
                  <a:srgbClr val="231F20"/>
                </a:solidFill>
                <a:effectLst/>
                <a:latin typeface="Segoe UI" panose="020B0502040204020203" pitchFamily="34" charset="0"/>
                <a:cs typeface="Segoe UI" panose="020B0502040204020203" pitchFamily="34" charset="0"/>
              </a:rPr>
              <a:t>#M365SATMTL</a:t>
            </a:r>
          </a:p>
        </p:txBody>
      </p:sp>
      <p:sp>
        <p:nvSpPr>
          <p:cNvPr id="10" name="TextBox 9">
            <a:extLst>
              <a:ext uri="{FF2B5EF4-FFF2-40B4-BE49-F238E27FC236}">
                <a16:creationId xmlns:a16="http://schemas.microsoft.com/office/drawing/2014/main" id="{0ABAD479-79CE-4AFD-9734-657D9C063930}"/>
              </a:ext>
            </a:extLst>
          </p:cNvPr>
          <p:cNvSpPr txBox="1"/>
          <p:nvPr userDrawn="1"/>
        </p:nvSpPr>
        <p:spPr>
          <a:xfrm>
            <a:off x="7803371" y="6365028"/>
            <a:ext cx="3731457" cy="369332"/>
          </a:xfrm>
          <a:prstGeom prst="rect">
            <a:avLst/>
          </a:prstGeom>
          <a:noFill/>
        </p:spPr>
        <p:txBody>
          <a:bodyPr wrap="square" lIns="0" tIns="0" rIns="0" bIns="0" rtlCol="0">
            <a:spAutoFit/>
          </a:bodyPr>
          <a:lstStyle/>
          <a:p>
            <a:pPr algn="r"/>
            <a:r>
              <a:rPr lang="en-CA" sz="2400" b="1" spc="0">
                <a:solidFill>
                  <a:srgbClr val="231F20"/>
                </a:solidFill>
                <a:effectLst/>
                <a:latin typeface="Segoe UI" panose="020B0502040204020203" pitchFamily="34" charset="0"/>
                <a:cs typeface="Segoe UI" panose="020B0502040204020203" pitchFamily="34" charset="0"/>
              </a:rPr>
              <a:t>11 </a:t>
            </a:r>
            <a:r>
              <a:rPr lang="en-CA" sz="2400" b="1" spc="0" err="1">
                <a:solidFill>
                  <a:srgbClr val="231F20"/>
                </a:solidFill>
                <a:effectLst/>
                <a:latin typeface="Segoe UI" panose="020B0502040204020203" pitchFamily="34" charset="0"/>
                <a:cs typeface="Segoe UI" panose="020B0502040204020203" pitchFamily="34" charset="0"/>
              </a:rPr>
              <a:t>mai</a:t>
            </a:r>
            <a:r>
              <a:rPr lang="en-CA" sz="2400" b="1" spc="0">
                <a:solidFill>
                  <a:srgbClr val="231F20"/>
                </a:solidFill>
                <a:effectLst/>
                <a:latin typeface="Segoe UI" panose="020B0502040204020203" pitchFamily="34" charset="0"/>
                <a:cs typeface="Segoe UI" panose="020B0502040204020203" pitchFamily="34" charset="0"/>
              </a:rPr>
              <a:t> 2019</a:t>
            </a:r>
          </a:p>
        </p:txBody>
      </p:sp>
      <p:sp>
        <p:nvSpPr>
          <p:cNvPr id="11" name="TextBox 10">
            <a:extLst>
              <a:ext uri="{FF2B5EF4-FFF2-40B4-BE49-F238E27FC236}">
                <a16:creationId xmlns:a16="http://schemas.microsoft.com/office/drawing/2014/main" id="{5B5FEC43-9228-49F6-818B-ECB83DD6FD6F}"/>
              </a:ext>
            </a:extLst>
          </p:cNvPr>
          <p:cNvSpPr txBox="1"/>
          <p:nvPr userDrawn="1"/>
        </p:nvSpPr>
        <p:spPr>
          <a:xfrm>
            <a:off x="657173" y="6365028"/>
            <a:ext cx="3731457" cy="369332"/>
          </a:xfrm>
          <a:prstGeom prst="rect">
            <a:avLst/>
          </a:prstGeom>
          <a:noFill/>
        </p:spPr>
        <p:txBody>
          <a:bodyPr wrap="square" lIns="0" tIns="0" rIns="0" bIns="0" rtlCol="0">
            <a:spAutoFit/>
          </a:bodyPr>
          <a:lstStyle/>
          <a:p>
            <a:r>
              <a:rPr lang="en-CA" sz="2400" b="1" spc="0">
                <a:solidFill>
                  <a:srgbClr val="231F20"/>
                </a:solidFill>
                <a:effectLst/>
                <a:latin typeface="Segoe UI" panose="020B0502040204020203" pitchFamily="34" charset="0"/>
                <a:cs typeface="Segoe UI" panose="020B0502040204020203" pitchFamily="34" charset="0"/>
              </a:rPr>
              <a:t>bit.ly/M365SATMTL19</a:t>
            </a:r>
          </a:p>
        </p:txBody>
      </p:sp>
      <p:sp>
        <p:nvSpPr>
          <p:cNvPr id="12" name="Title 16">
            <a:extLst>
              <a:ext uri="{FF2B5EF4-FFF2-40B4-BE49-F238E27FC236}">
                <a16:creationId xmlns:a16="http://schemas.microsoft.com/office/drawing/2014/main" id="{CE2F1A22-AD1D-423D-9343-24FD108F9101}"/>
              </a:ext>
            </a:extLst>
          </p:cNvPr>
          <p:cNvSpPr>
            <a:spLocks noGrp="1"/>
          </p:cNvSpPr>
          <p:nvPr>
            <p:ph type="title" hasCustomPrompt="1"/>
          </p:nvPr>
        </p:nvSpPr>
        <p:spPr>
          <a:xfrm>
            <a:off x="-1" y="563151"/>
            <a:ext cx="8617608" cy="1628018"/>
          </a:xfrm>
          <a:solidFill>
            <a:schemeClr val="bg1">
              <a:lumMod val="95000"/>
              <a:alpha val="80000"/>
            </a:schemeClr>
          </a:solidFill>
          <a:ln>
            <a:noFill/>
          </a:ln>
        </p:spPr>
        <p:txBody>
          <a:bodyPr vert="horz" lIns="182880" tIns="137160" rIns="183600" bIns="45720" rtlCol="0" anchor="ctr" anchorCtr="0">
            <a:normAutofit/>
          </a:bodyPr>
          <a:lstStyle>
            <a:lvl1pPr defTabSz="914400">
              <a:defRPr sz="4000">
                <a:solidFill>
                  <a:schemeClr val="tx1"/>
                </a:solidFill>
              </a:defRPr>
            </a:lvl1pPr>
          </a:lstStyle>
          <a:p>
            <a:pPr defTabSz="914400"/>
            <a:r>
              <a:rPr lang="en-US"/>
              <a:t>Session Title</a:t>
            </a:r>
            <a:endParaRPr lang="en-US" sz="2670">
              <a:solidFill>
                <a:srgbClr val="333333"/>
              </a:solidFill>
              <a:ea typeface="+mj-ea"/>
            </a:endParaRPr>
          </a:p>
        </p:txBody>
      </p:sp>
      <p:sp>
        <p:nvSpPr>
          <p:cNvPr id="13" name="Text Placeholder 9">
            <a:extLst>
              <a:ext uri="{FF2B5EF4-FFF2-40B4-BE49-F238E27FC236}">
                <a16:creationId xmlns:a16="http://schemas.microsoft.com/office/drawing/2014/main" id="{1BF50559-8C91-40D5-AEAF-95A71927247E}"/>
              </a:ext>
            </a:extLst>
          </p:cNvPr>
          <p:cNvSpPr>
            <a:spLocks noGrp="1"/>
          </p:cNvSpPr>
          <p:nvPr>
            <p:ph type="body" sz="quarter" idx="16" hasCustomPrompt="1"/>
          </p:nvPr>
        </p:nvSpPr>
        <p:spPr>
          <a:xfrm>
            <a:off x="0" y="2190348"/>
            <a:ext cx="5487829" cy="583032"/>
          </a:xfrm>
          <a:solidFill>
            <a:schemeClr val="bg1">
              <a:lumMod val="95000"/>
              <a:alpha val="80000"/>
            </a:schemeClr>
          </a:solidFill>
          <a:ln>
            <a:noFill/>
          </a:ln>
        </p:spPr>
        <p:txBody>
          <a:bodyPr lIns="182880" anchor="ctr">
            <a:normAutofit/>
          </a:bodyPr>
          <a:lstStyle>
            <a:lvl1pPr marL="0" indent="0">
              <a:buNone/>
              <a:defRPr sz="2400" b="1" baseline="0"/>
            </a:lvl1pPr>
            <a:lvl2pPr marL="0" indent="0">
              <a:buFontTx/>
              <a:buNone/>
              <a:defRPr>
                <a:latin typeface="+mj-lt"/>
              </a:defRPr>
            </a:lvl2pPr>
          </a:lstStyle>
          <a:p>
            <a:pPr lvl="1"/>
            <a:r>
              <a:rPr lang="en-US"/>
              <a:t>Speaker Name</a:t>
            </a:r>
          </a:p>
        </p:txBody>
      </p:sp>
    </p:spTree>
    <p:extLst>
      <p:ext uri="{BB962C8B-B14F-4D97-AF65-F5344CB8AC3E}">
        <p14:creationId xmlns:p14="http://schemas.microsoft.com/office/powerpoint/2010/main" val="1508674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rgbClr val="00539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endParaRPr lang="en-US"/>
          </a:p>
        </p:txBody>
      </p:sp>
    </p:spTree>
    <p:extLst>
      <p:ext uri="{BB962C8B-B14F-4D97-AF65-F5344CB8AC3E}">
        <p14:creationId xmlns:p14="http://schemas.microsoft.com/office/powerpoint/2010/main" val="1307867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Slide with subtitle">
    <p:bg>
      <p:bgPr>
        <a:solidFill>
          <a:srgbClr val="00539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endParaRPr lang="en-US"/>
          </a:p>
        </p:txBody>
      </p:sp>
      <p:sp>
        <p:nvSpPr>
          <p:cNvPr id="6" name="Text Placeholder 4"/>
          <p:cNvSpPr>
            <a:spLocks noGrp="1"/>
          </p:cNvSpPr>
          <p:nvPr>
            <p:ph type="body" sz="quarter" idx="12"/>
          </p:nvPr>
        </p:nvSpPr>
        <p:spPr>
          <a:xfrm>
            <a:off x="519248" y="4114857"/>
            <a:ext cx="1115191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endParaRPr lang="en-US"/>
          </a:p>
        </p:txBody>
      </p:sp>
    </p:spTree>
    <p:extLst>
      <p:ext uri="{BB962C8B-B14F-4D97-AF65-F5344CB8AC3E}">
        <p14:creationId xmlns:p14="http://schemas.microsoft.com/office/powerpoint/2010/main" val="10024015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81332" y="4355433"/>
            <a:ext cx="10240453" cy="461665"/>
          </a:xfrm>
        </p:spPr>
        <p:txBody>
          <a:bodyPr>
            <a:noAutofit/>
          </a:bodyPr>
          <a:lstStyle>
            <a:lvl1pPr marL="0" indent="0" algn="l">
              <a:lnSpc>
                <a:spcPct val="90000"/>
              </a:lnSpc>
              <a:spcBef>
                <a:spcPts val="0"/>
              </a:spcBef>
              <a:buNone/>
              <a:defRPr lang="en-US" sz="3600" kern="1200" spc="-70" baseline="0" dirty="0">
                <a:solidFill>
                  <a:srgbClr val="333333"/>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endParaRPr lang="en-US"/>
          </a:p>
        </p:txBody>
      </p:sp>
      <p:sp>
        <p:nvSpPr>
          <p:cNvPr id="7" name="Text Placeholder 6"/>
          <p:cNvSpPr>
            <a:spLocks noGrp="1"/>
          </p:cNvSpPr>
          <p:nvPr>
            <p:ph type="body" sz="quarter" idx="10"/>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rgbClr val="00539F"/>
                </a:solidFill>
                <a:effectLst/>
                <a:latin typeface="+mj-lt"/>
                <a:ea typeface="+mn-ea"/>
                <a:cs typeface="Arial" charset="0"/>
              </a:defRPr>
            </a:lvl1pPr>
          </a:lstStyle>
          <a:p>
            <a:pPr lvl="0"/>
            <a:endParaRPr lang="en-US"/>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rgbClr val="333333"/>
                </a:solidFill>
              </a:defRPr>
            </a:lvl1pPr>
          </a:lstStyle>
          <a:p>
            <a:pPr lvl="0"/>
            <a:endParaRPr lang="en-US"/>
          </a:p>
        </p:txBody>
      </p:sp>
    </p:spTree>
    <p:extLst>
      <p:ext uri="{BB962C8B-B14F-4D97-AF65-F5344CB8AC3E}">
        <p14:creationId xmlns:p14="http://schemas.microsoft.com/office/powerpoint/2010/main" val="2145281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rgbClr val="00539F"/>
                </a:solidFill>
              </a:defRPr>
            </a:lvl1pPr>
          </a:lstStyle>
          <a:p>
            <a:endParaRPr lang="en-US"/>
          </a:p>
        </p:txBody>
      </p:sp>
      <p:sp>
        <p:nvSpPr>
          <p:cNvPr id="5" name="Text Placeholder 4"/>
          <p:cNvSpPr>
            <a:spLocks noGrp="1"/>
          </p:cNvSpPr>
          <p:nvPr>
            <p:ph type="body" sz="quarter" idx="10" hasCustomPrompt="1"/>
          </p:nvPr>
        </p:nvSpPr>
        <p:spPr>
          <a:xfrm>
            <a:off x="519248" y="1447800"/>
            <a:ext cx="11151917" cy="1988237"/>
          </a:xfrm>
          <a:prstGeom prst="rect">
            <a:avLst/>
          </a:prstGeom>
        </p:spPr>
        <p:txBody>
          <a:bodyPr>
            <a:spAutoFit/>
          </a:bodyPr>
          <a:lstStyle>
            <a:lvl1pPr marL="338328" indent="-338328">
              <a:buFont typeface="Arial" panose="020B0604020202020204" pitchFamily="34" charset="0"/>
              <a:buChar char="•"/>
              <a:defRPr sz="3600">
                <a:solidFill>
                  <a:srgbClr val="333333"/>
                </a:solidFill>
              </a:defRPr>
            </a:lvl1pPr>
            <a:lvl2pPr marL="914400" indent="-228600">
              <a:buFont typeface="Arial" panose="020B0604020202020204" pitchFamily="34" charset="0"/>
              <a:buChar char="•"/>
              <a:defRPr lang="en-US" sz="2400" kern="1200" spc="0" baseline="0" dirty="0" smtClean="0">
                <a:solidFill>
                  <a:srgbClr val="333333"/>
                </a:solidFill>
                <a:latin typeface="+mj-lt"/>
                <a:ea typeface="+mn-ea"/>
                <a:cs typeface="+mn-cs"/>
              </a:defRPr>
            </a:lvl2pPr>
            <a:lvl3pPr marL="1371600" indent="-228600">
              <a:buFont typeface="Arial" panose="020B0604020202020204" pitchFamily="34" charset="0"/>
              <a:buChar char="•"/>
              <a:tabLst/>
              <a:defRPr lang="en-US" sz="2400" kern="1200" spc="0" baseline="0" dirty="0" smtClean="0">
                <a:solidFill>
                  <a:srgbClr val="333333"/>
                </a:solidFill>
                <a:latin typeface="+mj-lt"/>
                <a:ea typeface="+mn-ea"/>
                <a:cs typeface="+mn-cs"/>
              </a:defRPr>
            </a:lvl3pPr>
            <a:lvl4pPr marL="1828800" indent="-228600">
              <a:buFont typeface="Arial" panose="020B0604020202020204" pitchFamily="34" charset="0"/>
              <a:buChar char="•"/>
              <a:defRPr lang="en-US" sz="2000" kern="1200" spc="0" baseline="0" dirty="0" smtClean="0">
                <a:solidFill>
                  <a:srgbClr val="333333"/>
                </a:solidFill>
                <a:latin typeface="+mj-lt"/>
                <a:ea typeface="+mn-ea"/>
                <a:cs typeface="+mn-cs"/>
              </a:defRPr>
            </a:lvl4pPr>
            <a:lvl5pPr marL="2286000" indent="-228600">
              <a:buFont typeface="Arial" panose="020B0604020202020204" pitchFamily="34" charset="0"/>
              <a:buChar char="•"/>
              <a:tabLst/>
              <a:defRPr lang="en-US" sz="2000" kern="1200" spc="0" baseline="0" dirty="0">
                <a:solidFill>
                  <a:srgbClr val="333333"/>
                </a:solidFill>
                <a:latin typeface="+mj-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0837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539F"/>
                </a:solidFill>
              </a:defRPr>
            </a:lvl1pPr>
          </a:lstStyle>
          <a:p>
            <a:endParaRPr lang="en-US"/>
          </a:p>
        </p:txBody>
      </p:sp>
      <p:sp>
        <p:nvSpPr>
          <p:cNvPr id="4" name="Text Placeholder 3"/>
          <p:cNvSpPr>
            <a:spLocks noGrp="1"/>
          </p:cNvSpPr>
          <p:nvPr>
            <p:ph type="body" sz="quarter" idx="10"/>
          </p:nvPr>
        </p:nvSpPr>
        <p:spPr>
          <a:xfrm>
            <a:off x="520836" y="1447801"/>
            <a:ext cx="5396365" cy="2486835"/>
          </a:xfrm>
        </p:spPr>
        <p:txBody>
          <a:bodyPr>
            <a:spAutoFit/>
          </a:bodyPr>
          <a:lstStyle>
            <a:lvl1pPr marL="338328" indent="-338328">
              <a:spcBef>
                <a:spcPts val="1200"/>
              </a:spcBef>
              <a:buClr>
                <a:schemeClr val="bg2"/>
              </a:buClr>
              <a:buSzPct val="80000"/>
              <a:buFont typeface="Arial" panose="020B0604020202020204" pitchFamily="34" charset="0"/>
              <a:buChar char="•"/>
              <a:defRPr lang="en-US" sz="3600" kern="1200" spc="-70" baseline="0" dirty="0" smtClean="0">
                <a:solidFill>
                  <a:srgbClr val="333333"/>
                </a:solidFill>
                <a:latin typeface="+mj-lt"/>
                <a:ea typeface="+mn-ea"/>
                <a:cs typeface="+mn-cs"/>
              </a:defRPr>
            </a:lvl1pPr>
            <a:lvl2pPr marL="914400" indent="-228600">
              <a:buFont typeface="Arial" panose="020B0604020202020204" pitchFamily="34" charset="0"/>
              <a:buChar char="•"/>
              <a:defRPr sz="2400">
                <a:solidFill>
                  <a:srgbClr val="333333"/>
                </a:solidFill>
                <a:latin typeface="+mj-lt"/>
              </a:defRPr>
            </a:lvl2pPr>
            <a:lvl3pPr marL="1371600" indent="-228600">
              <a:buFont typeface="Arial" panose="020B0604020202020204" pitchFamily="34" charset="0"/>
              <a:buChar char="•"/>
              <a:tabLst/>
              <a:defRPr sz="2400">
                <a:solidFill>
                  <a:srgbClr val="333333"/>
                </a:solidFill>
                <a:latin typeface="+mj-lt"/>
              </a:defRPr>
            </a:lvl3pPr>
            <a:lvl4pPr marL="1828800" indent="-228600">
              <a:buFont typeface="Arial" panose="020B0604020202020204" pitchFamily="34" charset="0"/>
              <a:buChar char="•"/>
              <a:defRPr sz="2000">
                <a:solidFill>
                  <a:srgbClr val="333333"/>
                </a:solidFill>
                <a:latin typeface="+mj-lt"/>
              </a:defRPr>
            </a:lvl4pPr>
            <a:lvl5pPr marL="2286000" indent="-228600">
              <a:buFont typeface="Arial" panose="020B0604020202020204" pitchFamily="34" charset="0"/>
              <a:buChar char="•"/>
              <a:tabLst/>
              <a:defRPr sz="2000">
                <a:solidFill>
                  <a:srgbClr val="333333"/>
                </a:solidFill>
                <a:latin typeface="+mj-lt"/>
              </a:defRPr>
            </a:lvl5pPr>
            <a:lvl6pPr marL="1828800">
              <a:defRPr>
                <a:latin typeface="+mj-lt"/>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2"/>
          </p:nvPr>
        </p:nvSpPr>
        <p:spPr>
          <a:xfrm>
            <a:off x="6280198" y="1450186"/>
            <a:ext cx="5396365" cy="2486835"/>
          </a:xfrm>
        </p:spPr>
        <p:txBody>
          <a:bodyPr>
            <a:spAutoFit/>
          </a:bodyPr>
          <a:lstStyle>
            <a:lvl1pPr marL="338328" indent="-338328">
              <a:spcBef>
                <a:spcPts val="1200"/>
              </a:spcBef>
              <a:buClr>
                <a:schemeClr val="bg2"/>
              </a:buClr>
              <a:buSzPct val="80000"/>
              <a:buFont typeface="Arial" panose="020B0604020202020204" pitchFamily="34" charset="0"/>
              <a:buChar char="•"/>
              <a:defRPr lang="en-US" sz="3600" kern="1200" spc="-70" baseline="0" dirty="0" smtClean="0">
                <a:solidFill>
                  <a:srgbClr val="333333"/>
                </a:solidFill>
                <a:latin typeface="+mj-lt"/>
                <a:ea typeface="+mn-ea"/>
                <a:cs typeface="+mn-cs"/>
              </a:defRPr>
            </a:lvl1pPr>
            <a:lvl2pPr marL="914400" indent="-228600">
              <a:buFont typeface="Arial" panose="020B0604020202020204" pitchFamily="34" charset="0"/>
              <a:buChar char="•"/>
              <a:defRPr sz="2400">
                <a:solidFill>
                  <a:srgbClr val="333333"/>
                </a:solidFill>
                <a:latin typeface="+mj-lt"/>
              </a:defRPr>
            </a:lvl2pPr>
            <a:lvl3pPr marL="1371600" indent="-228600">
              <a:buFont typeface="Arial" panose="020B0604020202020204" pitchFamily="34" charset="0"/>
              <a:buChar char="•"/>
              <a:tabLst/>
              <a:defRPr sz="2400">
                <a:solidFill>
                  <a:srgbClr val="333333"/>
                </a:solidFill>
                <a:latin typeface="+mj-lt"/>
              </a:defRPr>
            </a:lvl3pPr>
            <a:lvl4pPr marL="1828800" indent="-228600">
              <a:buFont typeface="Arial" panose="020B0604020202020204" pitchFamily="34" charset="0"/>
              <a:buChar char="•"/>
              <a:defRPr sz="2000">
                <a:solidFill>
                  <a:srgbClr val="333333"/>
                </a:solidFill>
                <a:latin typeface="+mj-lt"/>
              </a:defRPr>
            </a:lvl4pPr>
            <a:lvl5pPr marL="2286000" indent="-228600">
              <a:buFont typeface="Arial" panose="020B0604020202020204" pitchFamily="34" charset="0"/>
              <a:buChar char="•"/>
              <a:tabLst/>
              <a:defRPr sz="2000">
                <a:solidFill>
                  <a:srgbClr val="333333"/>
                </a:solidFill>
                <a:latin typeface="+mj-lt"/>
              </a:defRPr>
            </a:lvl5pPr>
            <a:lvl6pPr marL="1828800">
              <a:defRPr>
                <a:latin typeface="+mj-lt"/>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032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ntent with photo on right">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6210330" y="0"/>
            <a:ext cx="5981670" cy="6858000"/>
          </a:xfrm>
        </p:spPr>
        <p:txBody>
          <a:bodyPr lIns="182880" anchor="ctr"/>
          <a:lstStyle>
            <a:lvl1pPr marL="0" indent="0" algn="l">
              <a:buNone/>
              <a:defRPr/>
            </a:lvl1pPr>
          </a:lstStyle>
          <a:p>
            <a:endParaRPr lang="en-US"/>
          </a:p>
        </p:txBody>
      </p:sp>
      <p:sp>
        <p:nvSpPr>
          <p:cNvPr id="3" name="Text Placeholder 2"/>
          <p:cNvSpPr>
            <a:spLocks noGrp="1"/>
          </p:cNvSpPr>
          <p:nvPr>
            <p:ph type="body" idx="1"/>
          </p:nvPr>
        </p:nvSpPr>
        <p:spPr>
          <a:xfrm>
            <a:off x="520835" y="1447801"/>
            <a:ext cx="5434948" cy="1207076"/>
          </a:xfrm>
          <a:prstGeom prst="rect">
            <a:avLst/>
          </a:prstGeom>
        </p:spPr>
        <p:txBody>
          <a:bodyPr>
            <a:noAutofit/>
          </a:bodyPr>
          <a:lstStyle>
            <a:lvl1pPr marL="0" indent="0">
              <a:buNone/>
              <a:defRPr sz="4000" b="0" cap="none" baseline="0">
                <a:solidFill>
                  <a:srgbClr val="00539F"/>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9" name="Content Placeholder 5"/>
          <p:cNvSpPr>
            <a:spLocks noGrp="1"/>
          </p:cNvSpPr>
          <p:nvPr>
            <p:ph sz="quarter" idx="13"/>
          </p:nvPr>
        </p:nvSpPr>
        <p:spPr>
          <a:xfrm>
            <a:off x="520835"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26260422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ntent with photo on lef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19710" y="1447799"/>
            <a:ext cx="5434948" cy="1206000"/>
          </a:xfrm>
          <a:prstGeom prst="rect">
            <a:avLst/>
          </a:prstGeom>
        </p:spPr>
        <p:txBody>
          <a:bodyPr vert="horz" lIns="0" tIns="0" rIns="0" bIns="0" rtlCol="0">
            <a:noAutofit/>
          </a:bodyPr>
          <a:lstStyle>
            <a:lvl1pPr>
              <a:defRPr lang="en-US" sz="4000" b="0" cap="none" dirty="0" smtClean="0">
                <a:solidFill>
                  <a:srgbClr val="00539F"/>
                </a:solidFill>
              </a:defRPr>
            </a:lvl1pPr>
          </a:lstStyle>
          <a:p>
            <a:pPr marL="0" lvl="0" indent="0">
              <a:buNone/>
            </a:pPr>
            <a:endParaRPr lang="en-US"/>
          </a:p>
        </p:txBody>
      </p:sp>
      <p:sp>
        <p:nvSpPr>
          <p:cNvPr id="9" name="Content Placeholder 5"/>
          <p:cNvSpPr>
            <a:spLocks noGrp="1"/>
          </p:cNvSpPr>
          <p:nvPr>
            <p:ph sz="quarter" idx="13"/>
          </p:nvPr>
        </p:nvSpPr>
        <p:spPr>
          <a:xfrm>
            <a:off x="6219710"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4" name="Picture Placeholder 3"/>
          <p:cNvSpPr>
            <a:spLocks noGrp="1"/>
          </p:cNvSpPr>
          <p:nvPr>
            <p:ph type="pic" sz="quarter" idx="14"/>
          </p:nvPr>
        </p:nvSpPr>
        <p:spPr>
          <a:xfrm>
            <a:off x="0" y="0"/>
            <a:ext cx="5981670" cy="6858000"/>
          </a:xfrm>
        </p:spPr>
        <p:txBody>
          <a:bodyPr lIns="182880" anchor="ctr"/>
          <a:lstStyle>
            <a:lvl1pPr marL="0" indent="0" algn="l">
              <a:buNone/>
              <a:defRPr/>
            </a:lvl1pPr>
          </a:lstStyle>
          <a:p>
            <a:endParaRPr lang="en-US"/>
          </a:p>
        </p:txBody>
      </p:sp>
    </p:spTree>
    <p:extLst>
      <p:ext uri="{BB962C8B-B14F-4D97-AF65-F5344CB8AC3E}">
        <p14:creationId xmlns:p14="http://schemas.microsoft.com/office/powerpoint/2010/main" val="762377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text on right">
    <p:spTree>
      <p:nvGrpSpPr>
        <p:cNvPr id="1" name=""/>
        <p:cNvGrpSpPr/>
        <p:nvPr/>
      </p:nvGrpSpPr>
      <p:grpSpPr>
        <a:xfrm>
          <a:off x="0" y="0"/>
          <a:ext cx="0" cy="0"/>
          <a:chOff x="0" y="0"/>
          <a:chExt cx="0" cy="0"/>
        </a:xfrm>
      </p:grpSpPr>
      <p:sp>
        <p:nvSpPr>
          <p:cNvPr id="7" name="Rectangle 6"/>
          <p:cNvSpPr/>
          <p:nvPr userDrawn="1"/>
        </p:nvSpPr>
        <p:spPr bwMode="white">
          <a:xfrm>
            <a:off x="0" y="-1"/>
            <a:ext cx="6278610"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522422" y="1447800"/>
            <a:ext cx="5233764" cy="1206000"/>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6" name="Content Placeholder 5"/>
          <p:cNvSpPr>
            <a:spLocks noGrp="1"/>
          </p:cNvSpPr>
          <p:nvPr>
            <p:ph sz="quarter" idx="4"/>
          </p:nvPr>
        </p:nvSpPr>
        <p:spPr>
          <a:xfrm>
            <a:off x="6436563" y="1447801"/>
            <a:ext cx="5486169" cy="332399"/>
          </a:xfrm>
          <a:prstGeom prst="rect">
            <a:avLst/>
          </a:prstGeom>
        </p:spPr>
        <p:txBody>
          <a:bodyPr>
            <a:spAutoFit/>
          </a:bodyPr>
          <a:lstStyle>
            <a:lvl1pPr marL="0" indent="0">
              <a:spcBef>
                <a:spcPts val="1200"/>
              </a:spcBef>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3456347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photo on right">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6210330" y="0"/>
            <a:ext cx="5981670" cy="6858000"/>
          </a:xfrm>
        </p:spPr>
        <p:txBody>
          <a:bodyPr lIns="182880" anchor="ctr"/>
          <a:lstStyle>
            <a:lvl1pPr marL="0" indent="0" algn="l">
              <a:buNone/>
              <a:defRPr/>
            </a:lvl1pPr>
          </a:lstStyle>
          <a:p>
            <a:endParaRPr lang="en-US"/>
          </a:p>
        </p:txBody>
      </p:sp>
      <p:sp>
        <p:nvSpPr>
          <p:cNvPr id="6" name="Rectangle 5"/>
          <p:cNvSpPr/>
          <p:nvPr userDrawn="1"/>
        </p:nvSpPr>
        <p:spPr bwMode="white">
          <a:xfrm>
            <a:off x="0" y="-1"/>
            <a:ext cx="6278610"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9" name="Content Placeholder 5"/>
          <p:cNvSpPr>
            <a:spLocks noGrp="1"/>
          </p:cNvSpPr>
          <p:nvPr>
            <p:ph sz="quarter" idx="13"/>
          </p:nvPr>
        </p:nvSpPr>
        <p:spPr>
          <a:xfrm>
            <a:off x="520835"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1"/>
                    </a:gs>
                    <a:gs pos="0">
                      <a:schemeClr val="bg1"/>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8" name="Text Placeholder 2"/>
          <p:cNvSpPr>
            <a:spLocks noGrp="1"/>
          </p:cNvSpPr>
          <p:nvPr>
            <p:ph type="body" idx="15"/>
          </p:nvPr>
        </p:nvSpPr>
        <p:spPr>
          <a:xfrm>
            <a:off x="519102" y="1447801"/>
            <a:ext cx="5434948" cy="1206000"/>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Tree>
    <p:extLst>
      <p:ext uri="{BB962C8B-B14F-4D97-AF65-F5344CB8AC3E}">
        <p14:creationId xmlns:p14="http://schemas.microsoft.com/office/powerpoint/2010/main" val="35808513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text on left">
    <p:spTree>
      <p:nvGrpSpPr>
        <p:cNvPr id="1" name=""/>
        <p:cNvGrpSpPr/>
        <p:nvPr/>
      </p:nvGrpSpPr>
      <p:grpSpPr>
        <a:xfrm>
          <a:off x="0" y="0"/>
          <a:ext cx="0" cy="0"/>
          <a:chOff x="0" y="0"/>
          <a:chExt cx="0" cy="0"/>
        </a:xfrm>
      </p:grpSpPr>
      <p:sp>
        <p:nvSpPr>
          <p:cNvPr id="5" name="Rectangle 4"/>
          <p:cNvSpPr/>
          <p:nvPr userDrawn="1"/>
        </p:nvSpPr>
        <p:spPr bwMode="white">
          <a:xfrm>
            <a:off x="5907039" y="-1"/>
            <a:ext cx="6284961"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6243781" y="1447800"/>
            <a:ext cx="5434948" cy="553998"/>
          </a:xfrm>
          <a:prstGeom prst="rect">
            <a:avLst/>
          </a:prstGeom>
        </p:spPr>
        <p:txBody>
          <a:bodyPr>
            <a:sp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7" name="Content Placeholder 5"/>
          <p:cNvSpPr>
            <a:spLocks noGrp="1"/>
          </p:cNvSpPr>
          <p:nvPr>
            <p:ph sz="quarter" idx="4"/>
          </p:nvPr>
        </p:nvSpPr>
        <p:spPr>
          <a:xfrm>
            <a:off x="266506" y="1447801"/>
            <a:ext cx="5486169" cy="332399"/>
          </a:xfrm>
          <a:prstGeom prst="rect">
            <a:avLst/>
          </a:prstGeom>
        </p:spPr>
        <p:txBody>
          <a:bodyPr>
            <a:spAutoFit/>
          </a:bodyPr>
          <a:lstStyle>
            <a:lvl1pPr marL="0" indent="0">
              <a:spcBef>
                <a:spcPts val="1200"/>
              </a:spcBef>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1402359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photo on left">
    <p:spTree>
      <p:nvGrpSpPr>
        <p:cNvPr id="1" name=""/>
        <p:cNvGrpSpPr/>
        <p:nvPr/>
      </p:nvGrpSpPr>
      <p:grpSpPr>
        <a:xfrm>
          <a:off x="0" y="0"/>
          <a:ext cx="0" cy="0"/>
          <a:chOff x="0" y="0"/>
          <a:chExt cx="0" cy="0"/>
        </a:xfrm>
      </p:grpSpPr>
      <p:sp>
        <p:nvSpPr>
          <p:cNvPr id="6" name="Rectangle 5"/>
          <p:cNvSpPr/>
          <p:nvPr userDrawn="1"/>
        </p:nvSpPr>
        <p:spPr bwMode="white">
          <a:xfrm>
            <a:off x="5907039" y="-1"/>
            <a:ext cx="6284961"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400" kern="1200" spc="0" dirty="0" smtClean="0">
                <a:gradFill>
                  <a:gsLst>
                    <a:gs pos="100000">
                      <a:schemeClr val="bg1"/>
                    </a:gs>
                    <a:gs pos="0">
                      <a:schemeClr val="bg1"/>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4" name="Picture Placeholder 3"/>
          <p:cNvSpPr>
            <a:spLocks noGrp="1"/>
          </p:cNvSpPr>
          <p:nvPr>
            <p:ph type="pic" sz="quarter" idx="14"/>
          </p:nvPr>
        </p:nvSpPr>
        <p:spPr>
          <a:xfrm>
            <a:off x="1" y="0"/>
            <a:ext cx="5968967" cy="6858000"/>
          </a:xfrm>
        </p:spPr>
        <p:txBody>
          <a:bodyPr lIns="182880" anchor="ctr"/>
          <a:lstStyle>
            <a:lvl1pPr marL="0" indent="0" algn="l">
              <a:buNone/>
              <a:defRPr/>
            </a:lvl1pPr>
          </a:lstStyle>
          <a:p>
            <a:endParaRPr lang="en-US"/>
          </a:p>
        </p:txBody>
      </p:sp>
    </p:spTree>
    <p:extLst>
      <p:ext uri="{BB962C8B-B14F-4D97-AF65-F5344CB8AC3E}">
        <p14:creationId xmlns:p14="http://schemas.microsoft.com/office/powerpoint/2010/main" val="2748705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373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9812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defRPr baseline="0">
                <a:solidFill>
                  <a:srgbClr val="00539F"/>
                </a:solidFill>
              </a:defRPr>
            </a:lvl1pPr>
          </a:lstStyle>
          <a:p>
            <a:endParaRPr lang="en-US"/>
          </a:p>
        </p:txBody>
      </p:sp>
      <p:sp>
        <p:nvSpPr>
          <p:cNvPr id="5" name="Text Placeholder 4"/>
          <p:cNvSpPr>
            <a:spLocks noGrp="1"/>
          </p:cNvSpPr>
          <p:nvPr>
            <p:ph type="body" sz="quarter" idx="10"/>
          </p:nvPr>
        </p:nvSpPr>
        <p:spPr>
          <a:xfrm>
            <a:off x="518453" y="1447800"/>
            <a:ext cx="11155093" cy="2025170"/>
          </a:xfrm>
        </p:spPr>
        <p:txBody>
          <a:bodyPr>
            <a:spAutoFit/>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6274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2057164" y="-283871"/>
            <a:ext cx="16484751" cy="8782711"/>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90DECD12-329C-4DB9-851A-0DA9266CBA7F}"/>
              </a:ext>
            </a:extLst>
          </p:cNvPr>
          <p:cNvPicPr>
            <a:picLocks noChangeAspect="1"/>
          </p:cNvPicPr>
          <p:nvPr userDrawn="1"/>
        </p:nvPicPr>
        <p:blipFill>
          <a:blip r:embed="rId4"/>
          <a:stretch>
            <a:fillRect/>
          </a:stretch>
        </p:blipFill>
        <p:spPr>
          <a:xfrm>
            <a:off x="224248" y="1709508"/>
            <a:ext cx="3085627" cy="3769653"/>
          </a:xfrm>
          <a:prstGeom prst="rect">
            <a:avLst/>
          </a:prstGeom>
        </p:spPr>
      </p:pic>
      <p:pic>
        <p:nvPicPr>
          <p:cNvPr id="19" name="Picture 18">
            <a:extLst>
              <a:ext uri="{FF2B5EF4-FFF2-40B4-BE49-F238E27FC236}">
                <a16:creationId xmlns:a16="http://schemas.microsoft.com/office/drawing/2014/main" id="{15C211BF-8F6C-46A2-8CD4-321404003B9B}"/>
              </a:ext>
            </a:extLst>
          </p:cNvPr>
          <p:cNvPicPr>
            <a:picLocks noChangeAspect="1"/>
          </p:cNvPicPr>
          <p:nvPr userDrawn="1"/>
        </p:nvPicPr>
        <p:blipFill>
          <a:blip r:embed="rId5">
            <a:alphaModFix amt="50000"/>
          </a:blip>
          <a:stretch>
            <a:fillRect/>
          </a:stretch>
        </p:blipFill>
        <p:spPr>
          <a:xfrm>
            <a:off x="9326430" y="6009771"/>
            <a:ext cx="2865570" cy="859049"/>
          </a:xfrm>
          <a:prstGeom prst="rect">
            <a:avLst/>
          </a:prstGeom>
        </p:spPr>
      </p:pic>
      <p:sp>
        <p:nvSpPr>
          <p:cNvPr id="20" name="TextBox 19">
            <a:extLst>
              <a:ext uri="{FF2B5EF4-FFF2-40B4-BE49-F238E27FC236}">
                <a16:creationId xmlns:a16="http://schemas.microsoft.com/office/drawing/2014/main" id="{D271C470-2DA7-46F1-8C68-61D63CC47D49}"/>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
        <p:nvSpPr>
          <p:cNvPr id="21" name="TextBox 20">
            <a:extLst>
              <a:ext uri="{FF2B5EF4-FFF2-40B4-BE49-F238E27FC236}">
                <a16:creationId xmlns:a16="http://schemas.microsoft.com/office/drawing/2014/main" id="{2A23C5E2-A290-4FA7-B394-AAE88F9D5688}"/>
              </a:ext>
            </a:extLst>
          </p:cNvPr>
          <p:cNvSpPr txBox="1"/>
          <p:nvPr userDrawn="1"/>
        </p:nvSpPr>
        <p:spPr>
          <a:xfrm>
            <a:off x="1009246" y="1070567"/>
            <a:ext cx="10173505" cy="615553"/>
          </a:xfrm>
          <a:prstGeom prst="rect">
            <a:avLst/>
          </a:prstGeom>
          <a:noFill/>
        </p:spPr>
        <p:txBody>
          <a:bodyPr wrap="square" lIns="0" tIns="0" rIns="0" bIns="0" rtlCol="0">
            <a:spAutoFit/>
          </a:bodyPr>
          <a:lstStyle/>
          <a:p>
            <a:pPr algn="ctr"/>
            <a:r>
              <a:rPr lang="en-CA" sz="4000" b="1" spc="0">
                <a:effectLst/>
                <a:latin typeface="Segoe UI" panose="020B0502040204020203" pitchFamily="34" charset="0"/>
                <a:cs typeface="Segoe UI" panose="020B0502040204020203" pitchFamily="34" charset="0"/>
              </a:rPr>
              <a:t>La tradition continue!</a:t>
            </a:r>
            <a:endParaRPr lang="en-CA" sz="3600">
              <a:latin typeface="Segoe UI Semibold" panose="020B0702040204020203" pitchFamily="34" charset="0"/>
              <a:cs typeface="Segoe UI Semibold" panose="020B0702040204020203" pitchFamily="34" charset="0"/>
            </a:endParaRPr>
          </a:p>
        </p:txBody>
      </p:sp>
      <p:pic>
        <p:nvPicPr>
          <p:cNvPr id="22" name="Picture 21">
            <a:extLst>
              <a:ext uri="{FF2B5EF4-FFF2-40B4-BE49-F238E27FC236}">
                <a16:creationId xmlns:a16="http://schemas.microsoft.com/office/drawing/2014/main" id="{624D82F9-83C3-4C95-902D-945B81280838}"/>
              </a:ext>
            </a:extLst>
          </p:cNvPr>
          <p:cNvPicPr>
            <a:picLocks noChangeAspect="1"/>
          </p:cNvPicPr>
          <p:nvPr userDrawn="1"/>
        </p:nvPicPr>
        <p:blipFill>
          <a:blip r:embed="rId4"/>
          <a:stretch>
            <a:fillRect/>
          </a:stretch>
        </p:blipFill>
        <p:spPr>
          <a:xfrm>
            <a:off x="8882123" y="1709508"/>
            <a:ext cx="3085627" cy="3769653"/>
          </a:xfrm>
          <a:prstGeom prst="rect">
            <a:avLst/>
          </a:prstGeom>
        </p:spPr>
      </p:pic>
      <p:sp>
        <p:nvSpPr>
          <p:cNvPr id="23" name="TextBox 22">
            <a:extLst>
              <a:ext uri="{FF2B5EF4-FFF2-40B4-BE49-F238E27FC236}">
                <a16:creationId xmlns:a16="http://schemas.microsoft.com/office/drawing/2014/main" id="{4F525AF1-3DAD-42F5-A7C0-FAB1D2BE9CA1}"/>
              </a:ext>
            </a:extLst>
          </p:cNvPr>
          <p:cNvSpPr txBox="1"/>
          <p:nvPr userDrawn="1"/>
        </p:nvSpPr>
        <p:spPr>
          <a:xfrm>
            <a:off x="1165771" y="5467466"/>
            <a:ext cx="10173505" cy="553998"/>
          </a:xfrm>
          <a:prstGeom prst="rect">
            <a:avLst/>
          </a:prstGeom>
          <a:noFill/>
        </p:spPr>
        <p:txBody>
          <a:bodyPr wrap="square" lIns="0" tIns="0" rIns="0" bIns="0" rtlCol="0">
            <a:spAutoFit/>
          </a:bodyPr>
          <a:lstStyle/>
          <a:p>
            <a:pPr algn="ctr"/>
            <a:r>
              <a:rPr lang="en-CA" sz="3600">
                <a:latin typeface="Segoe UI Semibold" panose="020B0702040204020203" pitchFamily="34" charset="0"/>
                <a:cs typeface="Segoe UI Semibold" panose="020B0702040204020203" pitchFamily="34" charset="0"/>
              </a:rPr>
              <a:t>17h @ 3971 Ontario Est</a:t>
            </a:r>
          </a:p>
        </p:txBody>
      </p:sp>
      <p:pic>
        <p:nvPicPr>
          <p:cNvPr id="1026" name="Picture 2" descr="http://www.letrefle.ca/images/logo-letrefle.png?crc=4228269637">
            <a:extLst>
              <a:ext uri="{FF2B5EF4-FFF2-40B4-BE49-F238E27FC236}">
                <a16:creationId xmlns:a16="http://schemas.microsoft.com/office/drawing/2014/main" id="{0B375562-CEC3-44C5-AC92-79C64D65BFC9}"/>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355958" y="1854493"/>
            <a:ext cx="3658507" cy="3490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186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1" y="-40274"/>
            <a:ext cx="12192000" cy="6858000"/>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60678A2-8DA4-4055-BCB8-31690FAF1988}"/>
              </a:ext>
            </a:extLst>
          </p:cNvPr>
          <p:cNvPicPr>
            <a:picLocks noChangeAspect="1"/>
          </p:cNvPicPr>
          <p:nvPr userDrawn="1"/>
        </p:nvPicPr>
        <p:blipFill>
          <a:blip r:embed="rId4">
            <a:alphaModFix amt="50000"/>
          </a:blip>
          <a:stretch>
            <a:fillRect/>
          </a:stretch>
        </p:blipFill>
        <p:spPr>
          <a:xfrm>
            <a:off x="9326430" y="6009771"/>
            <a:ext cx="2865570" cy="859049"/>
          </a:xfrm>
          <a:prstGeom prst="rect">
            <a:avLst/>
          </a:prstGeom>
        </p:spPr>
      </p:pic>
      <p:sp>
        <p:nvSpPr>
          <p:cNvPr id="9" name="TextBox 8">
            <a:extLst>
              <a:ext uri="{FF2B5EF4-FFF2-40B4-BE49-F238E27FC236}">
                <a16:creationId xmlns:a16="http://schemas.microsoft.com/office/drawing/2014/main" id="{12D8CCFE-C0E7-4BA4-A8E4-2E432F12232B}"/>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
        <p:nvSpPr>
          <p:cNvPr id="12" name="TextBox 11">
            <a:extLst>
              <a:ext uri="{FF2B5EF4-FFF2-40B4-BE49-F238E27FC236}">
                <a16:creationId xmlns:a16="http://schemas.microsoft.com/office/drawing/2014/main" id="{A37A589F-F29C-4993-8A5A-B867BB55A20F}"/>
              </a:ext>
            </a:extLst>
          </p:cNvPr>
          <p:cNvSpPr txBox="1"/>
          <p:nvPr userDrawn="1"/>
        </p:nvSpPr>
        <p:spPr>
          <a:xfrm>
            <a:off x="514485" y="153471"/>
            <a:ext cx="11156680" cy="830997"/>
          </a:xfrm>
          <a:prstGeom prst="rect">
            <a:avLst/>
          </a:prstGeom>
          <a:noFill/>
        </p:spPr>
        <p:txBody>
          <a:bodyPr wrap="square" lIns="0" tIns="0" rIns="0" bIns="0" rtlCol="0">
            <a:spAutoFit/>
          </a:bodyPr>
          <a:lstStyle/>
          <a:p>
            <a:r>
              <a:rPr lang="en-US" sz="5400" spc="-70">
                <a:solidFill>
                  <a:srgbClr val="00539F"/>
                </a:solidFill>
                <a:latin typeface="+mj-lt"/>
              </a:rPr>
              <a:t>Merci à </a:t>
            </a:r>
            <a:r>
              <a:rPr lang="en-US" sz="5400" spc="-70" err="1">
                <a:solidFill>
                  <a:srgbClr val="00539F"/>
                </a:solidFill>
                <a:latin typeface="+mj-lt"/>
              </a:rPr>
              <a:t>nos</a:t>
            </a:r>
            <a:r>
              <a:rPr lang="en-US" sz="5400" spc="-70">
                <a:solidFill>
                  <a:srgbClr val="00539F"/>
                </a:solidFill>
                <a:latin typeface="+mj-lt"/>
              </a:rPr>
              <a:t> </a:t>
            </a:r>
            <a:r>
              <a:rPr lang="en-US" sz="5400" spc="-70" err="1">
                <a:solidFill>
                  <a:srgbClr val="00539F"/>
                </a:solidFill>
                <a:latin typeface="+mj-lt"/>
              </a:rPr>
              <a:t>partenaires</a:t>
            </a:r>
            <a:r>
              <a:rPr lang="en-US" sz="5400" spc="-70">
                <a:solidFill>
                  <a:srgbClr val="00539F"/>
                </a:solidFill>
                <a:latin typeface="+mj-lt"/>
              </a:rPr>
              <a:t>!</a:t>
            </a:r>
          </a:p>
        </p:txBody>
      </p:sp>
      <p:pic>
        <p:nvPicPr>
          <p:cNvPr id="15" name="Picture 2" descr="http://eweek.ec.illinois.edu/images/pages/corporate/Microsoft%20Logo.png">
            <a:extLst>
              <a:ext uri="{FF2B5EF4-FFF2-40B4-BE49-F238E27FC236}">
                <a16:creationId xmlns:a16="http://schemas.microsoft.com/office/drawing/2014/main" id="{F1056358-E307-4138-BEC9-B4CDAE61280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338902" y="267173"/>
            <a:ext cx="2964686" cy="6335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hing, object, clock&#10;&#10;Description generated with very high confidence">
            <a:extLst>
              <a:ext uri="{FF2B5EF4-FFF2-40B4-BE49-F238E27FC236}">
                <a16:creationId xmlns:a16="http://schemas.microsoft.com/office/drawing/2014/main" id="{AD490783-BEFD-468C-8BDF-B7ED5B3BD18B}"/>
              </a:ext>
            </a:extLst>
          </p:cNvPr>
          <p:cNvPicPr>
            <a:picLocks noChangeAspect="1"/>
          </p:cNvPicPr>
          <p:nvPr userDrawn="1"/>
        </p:nvPicPr>
        <p:blipFill>
          <a:blip r:embed="rId6"/>
          <a:stretch>
            <a:fillRect/>
          </a:stretch>
        </p:blipFill>
        <p:spPr>
          <a:xfrm>
            <a:off x="7898680" y="2553363"/>
            <a:ext cx="2614749" cy="1001188"/>
          </a:xfrm>
          <a:prstGeom prst="rect">
            <a:avLst/>
          </a:prstGeom>
        </p:spPr>
      </p:pic>
      <p:pic>
        <p:nvPicPr>
          <p:cNvPr id="19" name="Picture 18">
            <a:extLst>
              <a:ext uri="{FF2B5EF4-FFF2-40B4-BE49-F238E27FC236}">
                <a16:creationId xmlns:a16="http://schemas.microsoft.com/office/drawing/2014/main" id="{FF44D6D4-EE81-4137-A04C-39A466095FA5}"/>
              </a:ext>
            </a:extLst>
          </p:cNvPr>
          <p:cNvPicPr>
            <a:picLocks noChangeAspect="1"/>
          </p:cNvPicPr>
          <p:nvPr userDrawn="1"/>
        </p:nvPicPr>
        <p:blipFill>
          <a:blip r:embed="rId7"/>
          <a:stretch>
            <a:fillRect/>
          </a:stretch>
        </p:blipFill>
        <p:spPr>
          <a:xfrm>
            <a:off x="5494027" y="2528333"/>
            <a:ext cx="1526600" cy="1001189"/>
          </a:xfrm>
          <a:prstGeom prst="rect">
            <a:avLst/>
          </a:prstGeom>
        </p:spPr>
      </p:pic>
      <p:pic>
        <p:nvPicPr>
          <p:cNvPr id="23" name="Picture 2" descr="http://img.ytria.com/ytria-logo.png">
            <a:extLst>
              <a:ext uri="{FF2B5EF4-FFF2-40B4-BE49-F238E27FC236}">
                <a16:creationId xmlns:a16="http://schemas.microsoft.com/office/drawing/2014/main" id="{C990A255-0B16-4E74-BEDA-4FE23D65553F}"/>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897559" y="1368223"/>
            <a:ext cx="2005500" cy="10846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www.spsevents.org/city/Montreal/montreal2018/SPSSponsorLogos/SponsorLogo_10_Rectangle.png">
            <a:extLst>
              <a:ext uri="{FF2B5EF4-FFF2-40B4-BE49-F238E27FC236}">
                <a16:creationId xmlns:a16="http://schemas.microsoft.com/office/drawing/2014/main" id="{1910AA16-AEA4-4802-9899-3351F12A718C}"/>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406624" y="5283500"/>
            <a:ext cx="1966933" cy="73937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1D59D15F-FF87-41AA-970B-5807688C4610}"/>
              </a:ext>
            </a:extLst>
          </p:cNvPr>
          <p:cNvSpPr/>
          <p:nvPr userDrawn="1"/>
        </p:nvSpPr>
        <p:spPr bwMode="auto">
          <a:xfrm>
            <a:off x="514485" y="1254035"/>
            <a:ext cx="619286" cy="374597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fr-CA" sz="2200">
                <a:solidFill>
                  <a:schemeClr val="tx1"/>
                </a:solidFill>
                <a:latin typeface="+mj-lt"/>
                <a:ea typeface="Segoe UI" pitchFamily="34" charset="0"/>
                <a:cs typeface="Segoe UI" pitchFamily="34" charset="0"/>
              </a:rPr>
              <a:t>Platinum</a:t>
            </a:r>
          </a:p>
        </p:txBody>
      </p:sp>
      <p:sp>
        <p:nvSpPr>
          <p:cNvPr id="26" name="Rectangle 25">
            <a:extLst>
              <a:ext uri="{FF2B5EF4-FFF2-40B4-BE49-F238E27FC236}">
                <a16:creationId xmlns:a16="http://schemas.microsoft.com/office/drawing/2014/main" id="{2316BB84-7143-4652-994F-281310D3C647}"/>
              </a:ext>
            </a:extLst>
          </p:cNvPr>
          <p:cNvSpPr/>
          <p:nvPr userDrawn="1"/>
        </p:nvSpPr>
        <p:spPr bwMode="auto">
          <a:xfrm>
            <a:off x="514485" y="5000014"/>
            <a:ext cx="619286" cy="1279081"/>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fr-CA" sz="2200">
                <a:solidFill>
                  <a:schemeClr val="tx1"/>
                </a:solidFill>
                <a:latin typeface="+mj-lt"/>
                <a:ea typeface="Segoe UI" pitchFamily="34" charset="0"/>
                <a:cs typeface="Segoe UI" pitchFamily="34" charset="0"/>
              </a:rPr>
              <a:t>Gold</a:t>
            </a:r>
          </a:p>
        </p:txBody>
      </p:sp>
      <p:pic>
        <p:nvPicPr>
          <p:cNvPr id="1028" name="Picture 4" descr="http://www.agiletourmontreal.com/wp-content/uploads/2018/10/Logo-Technologia-FR.png">
            <a:extLst>
              <a:ext uri="{FF2B5EF4-FFF2-40B4-BE49-F238E27FC236}">
                <a16:creationId xmlns:a16="http://schemas.microsoft.com/office/drawing/2014/main" id="{79E64691-34EE-483D-B9E2-337397D6BD5C}"/>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3146218" y="4125439"/>
            <a:ext cx="3239805" cy="8164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5e9w5j4.stackpathcdn.com/wp-content/uploads/2018/10/kwizlogo.png">
            <a:extLst>
              <a:ext uri="{FF2B5EF4-FFF2-40B4-BE49-F238E27FC236}">
                <a16:creationId xmlns:a16="http://schemas.microsoft.com/office/drawing/2014/main" id="{2FC2C943-FB04-4FBA-9E74-F883A799B76C}"/>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682198" y="1206399"/>
            <a:ext cx="3010684" cy="1085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d1uobcd9yukxup.cloudfront.net/uploads/images/logos-17288.jpg">
            <a:extLst>
              <a:ext uri="{FF2B5EF4-FFF2-40B4-BE49-F238E27FC236}">
                <a16:creationId xmlns:a16="http://schemas.microsoft.com/office/drawing/2014/main" id="{9DB30DB4-91BE-492D-9C68-33E026CD8F58}"/>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r="50000"/>
          <a:stretch/>
        </p:blipFill>
        <p:spPr bwMode="auto">
          <a:xfrm>
            <a:off x="7562508" y="5138296"/>
            <a:ext cx="1440542" cy="11598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FireStart">
            <a:extLst>
              <a:ext uri="{FF2B5EF4-FFF2-40B4-BE49-F238E27FC236}">
                <a16:creationId xmlns:a16="http://schemas.microsoft.com/office/drawing/2014/main" id="{586E7A74-EC7D-4FAA-81AD-33E9EDE4A606}"/>
              </a:ext>
            </a:extLst>
          </p:cNvPr>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t="30155" b="28023"/>
          <a:stretch/>
        </p:blipFill>
        <p:spPr bwMode="auto">
          <a:xfrm>
            <a:off x="2423724" y="2836639"/>
            <a:ext cx="1780349" cy="7443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lose up of a sign&#10;&#10;Description automatically generated">
            <a:extLst>
              <a:ext uri="{FF2B5EF4-FFF2-40B4-BE49-F238E27FC236}">
                <a16:creationId xmlns:a16="http://schemas.microsoft.com/office/drawing/2014/main" id="{6B2983C8-C886-4F96-AEB9-38656F7DBC04}"/>
              </a:ext>
            </a:extLst>
          </p:cNvPr>
          <p:cNvPicPr>
            <a:picLocks noChangeAspect="1"/>
          </p:cNvPicPr>
          <p:nvPr userDrawn="1"/>
        </p:nvPicPr>
        <p:blipFill>
          <a:blip r:embed="rId14"/>
          <a:stretch>
            <a:fillRect/>
          </a:stretch>
        </p:blipFill>
        <p:spPr>
          <a:xfrm>
            <a:off x="4806681" y="5537837"/>
            <a:ext cx="2213946" cy="1024226"/>
          </a:xfrm>
          <a:prstGeom prst="rect">
            <a:avLst/>
          </a:prstGeom>
        </p:spPr>
      </p:pic>
      <p:pic>
        <p:nvPicPr>
          <p:cNvPr id="6" name="Picture 5">
            <a:extLst>
              <a:ext uri="{FF2B5EF4-FFF2-40B4-BE49-F238E27FC236}">
                <a16:creationId xmlns:a16="http://schemas.microsoft.com/office/drawing/2014/main" id="{E1870D59-978A-42EE-94B0-E74BA07C7DFC}"/>
              </a:ext>
            </a:extLst>
          </p:cNvPr>
          <p:cNvPicPr>
            <a:picLocks noChangeAspect="1"/>
          </p:cNvPicPr>
          <p:nvPr userDrawn="1"/>
        </p:nvPicPr>
        <p:blipFill>
          <a:blip r:embed="rId15"/>
          <a:stretch>
            <a:fillRect/>
          </a:stretch>
        </p:blipFill>
        <p:spPr>
          <a:xfrm>
            <a:off x="4342443" y="1115593"/>
            <a:ext cx="3829768" cy="1173061"/>
          </a:xfrm>
          <a:prstGeom prst="rect">
            <a:avLst/>
          </a:prstGeom>
        </p:spPr>
      </p:pic>
    </p:spTree>
    <p:extLst>
      <p:ext uri="{BB962C8B-B14F-4D97-AF65-F5344CB8AC3E}">
        <p14:creationId xmlns:p14="http://schemas.microsoft.com/office/powerpoint/2010/main" val="37230786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747603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32480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74311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1612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2361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212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3724541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4155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12031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197614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2395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0620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9916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39852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1472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165782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8700586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Tree>
    <p:extLst>
      <p:ext uri="{BB962C8B-B14F-4D97-AF65-F5344CB8AC3E}">
        <p14:creationId xmlns:p14="http://schemas.microsoft.com/office/powerpoint/2010/main" val="479338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userDrawn="1">
          <p15:clr>
            <a:srgbClr val="C35EA4"/>
          </p15:clr>
        </p15:guide>
        <p15:guide id="4" pos="736" userDrawn="1">
          <p15:clr>
            <a:srgbClr val="5ACBF0"/>
          </p15:clr>
        </p15:guide>
        <p15:guide id="6" pos="3840" userDrawn="1">
          <p15:clr>
            <a:srgbClr val="5ACBF0"/>
          </p15:clr>
        </p15:guide>
        <p15:guide id="7" orient="horz" pos="2165" userDrawn="1">
          <p15:clr>
            <a:srgbClr val="5ACBF0"/>
          </p15:clr>
        </p15:guide>
        <p15:guide id="8" orient="horz" pos="923" userDrawn="1">
          <p15:clr>
            <a:srgbClr val="C35EA4"/>
          </p15:clr>
        </p15:guide>
        <p15:guide id="10" orient="horz" pos="1824" userDrawn="1">
          <p15:clr>
            <a:srgbClr val="5ACBF0"/>
          </p15:clr>
        </p15:guide>
        <p15:guide id="11" orient="horz" pos="2514" userDrawn="1">
          <p15:clr>
            <a:srgbClr val="5ACBF0"/>
          </p15:clr>
        </p15:guide>
        <p15:guide id="12" orient="horz" pos="1292" userDrawn="1">
          <p15:clr>
            <a:srgbClr val="C35EA4"/>
          </p15:clr>
        </p15:guide>
        <p15:guide id="14" orient="horz" pos="121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7899698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7187074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50593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438858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1804614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3026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22372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3658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027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64768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2193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88514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07748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32459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342898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018112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169409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image" Target="../media/image11.pn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theme" Target="../theme/theme3.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34" Type="http://schemas.openxmlformats.org/officeDocument/2006/relationships/theme" Target="../theme/theme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image" Target="../media/image26.emf"/><Relationship Id="rId8"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608" r:id="rId5"/>
    <p:sldLayoutId id="2147484611" r:id="rId6"/>
    <p:sldLayoutId id="2147484588" r:id="rId7"/>
    <p:sldLayoutId id="2147484240" r:id="rId8"/>
    <p:sldLayoutId id="2147484241" r:id="rId9"/>
    <p:sldLayoutId id="2147484474" r:id="rId10"/>
    <p:sldLayoutId id="2147484245" r:id="rId11"/>
    <p:sldLayoutId id="2147484247" r:id="rId12"/>
    <p:sldLayoutId id="2147484639" r:id="rId13"/>
    <p:sldLayoutId id="2147484603" r:id="rId14"/>
    <p:sldLayoutId id="2147484645" r:id="rId15"/>
    <p:sldLayoutId id="2147484646" r:id="rId16"/>
    <p:sldLayoutId id="2147484647" r:id="rId17"/>
    <p:sldLayoutId id="2147484249" r:id="rId18"/>
    <p:sldLayoutId id="2147484640" r:id="rId19"/>
    <p:sldLayoutId id="2147484582" r:id="rId20"/>
    <p:sldLayoutId id="2147484641" r:id="rId21"/>
    <p:sldLayoutId id="2147484584" r:id="rId22"/>
    <p:sldLayoutId id="2147484583" r:id="rId23"/>
    <p:sldLayoutId id="2147484256" r:id="rId24"/>
    <p:sldLayoutId id="2147484257" r:id="rId25"/>
    <p:sldLayoutId id="2147484585" r:id="rId26"/>
    <p:sldLayoutId id="2147484299" r:id="rId27"/>
    <p:sldLayoutId id="2147484263" r:id="rId28"/>
    <p:sldLayoutId id="2147484648" r:id="rId2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1815864" cy="16586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2266" y="164633"/>
            <a:ext cx="11237332" cy="1398950"/>
          </a:xfrm>
          <a:prstGeom prst="rect">
            <a:avLst/>
          </a:prstGeom>
        </p:spPr>
        <p:txBody>
          <a:bodyPr vert="horz" lIns="91440" tIns="45720" rIns="91440" bIns="45720" rtlCol="0" anchor="ctr">
            <a:normAutofit/>
          </a:bodyPr>
          <a:lstStyle/>
          <a:p>
            <a:r>
              <a:rPr lang="en-US"/>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915321" y="1823312"/>
            <a:ext cx="10484277" cy="4256532"/>
          </a:xfrm>
          <a:prstGeom prst="rect">
            <a:avLst/>
          </a:prstGeom>
        </p:spPr>
        <p:txBody>
          <a:bodyPr vert="horz" lIns="91440" tIns="45720" rIns="91440" bIns="45720" rtlCol="0" anchor="t" anchorCtr="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8/27/2019</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251281518"/>
      </p:ext>
    </p:extLst>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76" r:id="rId7"/>
    <p:sldLayoutId id="2147484711" r:id="rId8"/>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16071" y="157335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a:extLst>
              <a:ext uri="{FF2B5EF4-FFF2-40B4-BE49-F238E27FC236}">
                <a16:creationId xmlns:a16="http://schemas.microsoft.com/office/drawing/2014/main" id="{5360D99E-F07B-403E-921F-F12FFF94A1B8}"/>
              </a:ext>
            </a:extLst>
          </p:cNvPr>
          <p:cNvPicPr>
            <a:picLocks noChangeAspect="1"/>
          </p:cNvPicPr>
          <p:nvPr userDrawn="1"/>
        </p:nvPicPr>
        <p:blipFill>
          <a:blip r:embed="rId18">
            <a:alphaModFix amt="50000"/>
          </a:blip>
          <a:stretch>
            <a:fillRect/>
          </a:stretch>
        </p:blipFill>
        <p:spPr>
          <a:xfrm>
            <a:off x="9326430" y="6009771"/>
            <a:ext cx="2865570" cy="859049"/>
          </a:xfrm>
          <a:prstGeom prst="rect">
            <a:avLst/>
          </a:prstGeom>
        </p:spPr>
      </p:pic>
      <p:sp>
        <p:nvSpPr>
          <p:cNvPr id="16" name="TextBox 15">
            <a:extLst>
              <a:ext uri="{FF2B5EF4-FFF2-40B4-BE49-F238E27FC236}">
                <a16:creationId xmlns:a16="http://schemas.microsoft.com/office/drawing/2014/main" id="{BFF8402B-8D81-432F-8863-E3CBB1691A4A}"/>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Tree>
    <p:extLst>
      <p:ext uri="{BB962C8B-B14F-4D97-AF65-F5344CB8AC3E}">
        <p14:creationId xmlns:p14="http://schemas.microsoft.com/office/powerpoint/2010/main" val="952589135"/>
      </p:ext>
    </p:extLst>
  </p:cSld>
  <p:clrMap bg1="lt1" tx1="dk1" bg2="lt2" tx2="dk2" accent1="accent1" accent2="accent2" accent3="accent3" accent4="accent4" accent5="accent5" accent6="accent6" hlink="hlink" folHlink="folHlink"/>
  <p:sldLayoutIdLst>
    <p:sldLayoutId id="2147484659" r:id="rId1"/>
    <p:sldLayoutId id="2147484660" r:id="rId2"/>
    <p:sldLayoutId id="2147484661" r:id="rId3"/>
    <p:sldLayoutId id="2147484662" r:id="rId4"/>
    <p:sldLayoutId id="2147484663" r:id="rId5"/>
    <p:sldLayoutId id="2147484664" r:id="rId6"/>
    <p:sldLayoutId id="2147484665" r:id="rId7"/>
    <p:sldLayoutId id="2147484666" r:id="rId8"/>
    <p:sldLayoutId id="2147484667" r:id="rId9"/>
    <p:sldLayoutId id="2147484668" r:id="rId10"/>
    <p:sldLayoutId id="2147484669" r:id="rId11"/>
    <p:sldLayoutId id="2147484670" r:id="rId12"/>
    <p:sldLayoutId id="2147484671" r:id="rId13"/>
    <p:sldLayoutId id="2147484672" r:id="rId14"/>
    <p:sldLayoutId id="2147484673" r:id="rId15"/>
    <p:sldLayoutId id="2147484674" r:id="rId1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00539F"/>
          </a:solidFill>
          <a:effectLst/>
          <a:latin typeface="+mj-lt"/>
          <a:ea typeface="+mn-ea"/>
          <a:cs typeface="Arial" charset="0"/>
        </a:defRPr>
      </a:lvl1pPr>
    </p:titleStyle>
    <p:bodyStyle>
      <a:lvl1pPr marL="338328" marR="0" indent="-338328" algn="l" defTabSz="914363" rtl="0" eaLnBrk="1" fontAlgn="auto" latinLnBrk="0" hangingPunct="1">
        <a:lnSpc>
          <a:spcPct val="90000"/>
        </a:lnSpc>
        <a:spcBef>
          <a:spcPct val="20000"/>
        </a:spcBef>
        <a:spcAft>
          <a:spcPts val="0"/>
        </a:spcAft>
        <a:buClrTx/>
        <a:buSzPct val="80000"/>
        <a:buFont typeface="Arial" panose="020B0604020202020204" pitchFamily="34" charset="0"/>
        <a:buChar char="•"/>
        <a:tabLst/>
        <a:defRPr sz="3600" kern="1200" spc="-70" baseline="0">
          <a:solidFill>
            <a:srgbClr val="333333"/>
          </a:solidFill>
          <a:latin typeface="+mj-lt"/>
          <a:ea typeface="+mn-ea"/>
          <a:cs typeface="+mn-cs"/>
        </a:defRPr>
      </a:lvl1pPr>
      <a:lvl2pPr marL="914400" marR="0" indent="-228600"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rgbClr val="333333"/>
          </a:solidFill>
          <a:latin typeface="+mj-lt"/>
          <a:ea typeface="+mn-ea"/>
          <a:cs typeface="+mn-cs"/>
        </a:defRPr>
      </a:lvl2pPr>
      <a:lvl3pPr marL="1371600" marR="0" indent="-22542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tab pos="798513" algn="l"/>
        </a:tabLst>
        <a:defRPr sz="2400" kern="1200" spc="0" baseline="0">
          <a:solidFill>
            <a:srgbClr val="333333"/>
          </a:solidFill>
          <a:latin typeface="+mj-lt"/>
          <a:ea typeface="+mn-ea"/>
          <a:cs typeface="+mn-cs"/>
        </a:defRPr>
      </a:lvl3pPr>
      <a:lvl4pPr marL="1828800" marR="0" indent="-23177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rgbClr val="333333"/>
          </a:solidFill>
          <a:latin typeface="+mj-lt"/>
          <a:ea typeface="+mn-ea"/>
          <a:cs typeface="+mn-cs"/>
        </a:defRPr>
      </a:lvl4pPr>
      <a:lvl5pPr marL="2286000" marR="0" indent="-22542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tab pos="1255713" algn="l"/>
        </a:tabLst>
        <a:defRPr sz="2000" kern="1200" spc="0" baseline="0">
          <a:solidFill>
            <a:srgbClr val="333333"/>
          </a:solidFill>
          <a:latin typeface="+mj-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68588882"/>
      </p:ext>
    </p:extLst>
  </p:cSld>
  <p:clrMap bg1="lt1" tx1="dk1" bg2="lt2" tx2="dk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 id="2147484695" r:id="rId18"/>
    <p:sldLayoutId id="2147484696" r:id="rId19"/>
    <p:sldLayoutId id="2147484697" r:id="rId20"/>
    <p:sldLayoutId id="2147484698" r:id="rId21"/>
    <p:sldLayoutId id="2147484699" r:id="rId22"/>
    <p:sldLayoutId id="2147484700" r:id="rId23"/>
    <p:sldLayoutId id="2147484701" r:id="rId24"/>
    <p:sldLayoutId id="2147484702" r:id="rId25"/>
    <p:sldLayoutId id="2147484703" r:id="rId26"/>
    <p:sldLayoutId id="2147484704" r:id="rId27"/>
    <p:sldLayoutId id="2147484705" r:id="rId28"/>
    <p:sldLayoutId id="2147484706" r:id="rId29"/>
    <p:sldLayoutId id="2147484707" r:id="rId30"/>
    <p:sldLayoutId id="2147484708" r:id="rId31"/>
    <p:sldLayoutId id="2147484709" r:id="rId32"/>
    <p:sldLayoutId id="2147484710"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powershellgallery.com/" TargetMode="Externa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3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jpg"/><Relationship Id="rId7" Type="http://schemas.openxmlformats.org/officeDocument/2006/relationships/image" Target="../media/image50.jpg"/><Relationship Id="rId2" Type="http://schemas.openxmlformats.org/officeDocument/2006/relationships/notesSlide" Target="../notesSlides/notesSlide10.xml"/><Relationship Id="rId1" Type="http://schemas.openxmlformats.org/officeDocument/2006/relationships/slideLayout" Target="../slideLayouts/slideLayout32.xml"/><Relationship Id="rId6" Type="http://schemas.openxmlformats.org/officeDocument/2006/relationships/image" Target="../media/image49.jpg"/><Relationship Id="rId5" Type="http://schemas.openxmlformats.org/officeDocument/2006/relationships/image" Target="../media/image37.jpg"/><Relationship Id="rId10" Type="http://schemas.openxmlformats.org/officeDocument/2006/relationships/image" Target="../media/image53.png"/><Relationship Id="rId4" Type="http://schemas.openxmlformats.org/officeDocument/2006/relationships/image" Target="../media/image48.jpg"/><Relationship Id="rId9"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aka.ms/Office365DSCWiki" TargetMode="Externa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47.jpg"/><Relationship Id="rId7" Type="http://schemas.openxmlformats.org/officeDocument/2006/relationships/image" Target="../media/image48.jpg"/><Relationship Id="rId2" Type="http://schemas.openxmlformats.org/officeDocument/2006/relationships/image" Target="../media/image54.png"/><Relationship Id="rId1" Type="http://schemas.openxmlformats.org/officeDocument/2006/relationships/slideLayout" Target="../slideLayouts/slideLayout32.xml"/><Relationship Id="rId6" Type="http://schemas.openxmlformats.org/officeDocument/2006/relationships/image" Target="../media/image49.jpg"/><Relationship Id="rId5" Type="http://schemas.openxmlformats.org/officeDocument/2006/relationships/image" Target="../media/image53.png"/><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aka.ms/Office365DSC" TargetMode="Externa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hyperlink" Target="http://nikcharlebois.com/" TargetMode="External"/><Relationship Id="rId2" Type="http://schemas.openxmlformats.org/officeDocument/2006/relationships/notesSlide" Target="../notesSlides/notesSlide1.xml"/><Relationship Id="rId1" Type="http://schemas.openxmlformats.org/officeDocument/2006/relationships/slideLayout" Target="../slideLayouts/slideLayout32.xml"/><Relationship Id="rId5" Type="http://schemas.openxmlformats.org/officeDocument/2006/relationships/image" Target="../media/image36.png"/><Relationship Id="rId4" Type="http://schemas.openxmlformats.org/officeDocument/2006/relationships/image" Target="../media/image3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32.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32.xml"/><Relationship Id="rId6" Type="http://schemas.openxmlformats.org/officeDocument/2006/relationships/image" Target="../media/image63.jpg"/><Relationship Id="rId5" Type="http://schemas.openxmlformats.org/officeDocument/2006/relationships/image" Target="../media/image62.jp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65.jpeg"/><Relationship Id="rId1" Type="http://schemas.openxmlformats.org/officeDocument/2006/relationships/slideLayout" Target="../slideLayouts/slideLayout32.xml"/><Relationship Id="rId6" Type="http://schemas.openxmlformats.org/officeDocument/2006/relationships/image" Target="../media/image68.jpeg"/><Relationship Id="rId5" Type="http://schemas.openxmlformats.org/officeDocument/2006/relationships/image" Target="../media/image56.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8.xml"/><Relationship Id="rId1" Type="http://schemas.openxmlformats.org/officeDocument/2006/relationships/slideLayout" Target="../slideLayouts/slideLayout3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jpeg"/><Relationship Id="rId2" Type="http://schemas.openxmlformats.org/officeDocument/2006/relationships/notesSlide" Target="../notesSlides/notesSlide19.xml"/><Relationship Id="rId1" Type="http://schemas.openxmlformats.org/officeDocument/2006/relationships/slideLayout" Target="../slideLayouts/slideLayout32.xml"/><Relationship Id="rId6" Type="http://schemas.openxmlformats.org/officeDocument/2006/relationships/image" Target="../media/image73.png"/><Relationship Id="rId5" Type="http://schemas.openxmlformats.org/officeDocument/2006/relationships/image" Target="../media/image68.jpe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32.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EB338A-ACDB-4249-B5F6-97421A7F0096}"/>
              </a:ext>
            </a:extLst>
          </p:cNvPr>
          <p:cNvSpPr>
            <a:spLocks noGrp="1"/>
          </p:cNvSpPr>
          <p:nvPr>
            <p:ph type="ctrTitle"/>
          </p:nvPr>
        </p:nvSpPr>
        <p:spPr/>
        <p:txBody>
          <a:bodyPr/>
          <a:lstStyle/>
          <a:p>
            <a:r>
              <a:rPr lang="en-US" b="1" dirty="0" err="1"/>
              <a:t>DevOPS</a:t>
            </a:r>
            <a:r>
              <a:rPr lang="en-US" b="1"/>
              <a:t> for Office 365</a:t>
            </a:r>
            <a:endParaRPr lang="fr-CA" dirty="0"/>
          </a:p>
        </p:txBody>
      </p:sp>
      <p:sp>
        <p:nvSpPr>
          <p:cNvPr id="5" name="Subtitle 4">
            <a:extLst>
              <a:ext uri="{FF2B5EF4-FFF2-40B4-BE49-F238E27FC236}">
                <a16:creationId xmlns:a16="http://schemas.microsoft.com/office/drawing/2014/main" id="{8890D926-0890-44CA-A1BC-A5DB605A5ED0}"/>
              </a:ext>
            </a:extLst>
          </p:cNvPr>
          <p:cNvSpPr>
            <a:spLocks noGrp="1"/>
          </p:cNvSpPr>
          <p:nvPr>
            <p:ph type="subTitle" idx="1"/>
          </p:nvPr>
        </p:nvSpPr>
        <p:spPr/>
        <p:txBody>
          <a:bodyPr/>
          <a:lstStyle/>
          <a:p>
            <a:r>
              <a:rPr lang="en-US" b="1" dirty="0"/>
              <a:t>Configuration Management for the Cloud</a:t>
            </a:r>
            <a:endParaRPr lang="fr-CA" dirty="0"/>
          </a:p>
        </p:txBody>
      </p:sp>
      <p:sp>
        <p:nvSpPr>
          <p:cNvPr id="6" name="TextBox 5">
            <a:extLst>
              <a:ext uri="{FF2B5EF4-FFF2-40B4-BE49-F238E27FC236}">
                <a16:creationId xmlns:a16="http://schemas.microsoft.com/office/drawing/2014/main" id="{38CC0ECC-78BB-4E4F-B43B-48086F06093E}"/>
              </a:ext>
            </a:extLst>
          </p:cNvPr>
          <p:cNvSpPr txBox="1"/>
          <p:nvPr/>
        </p:nvSpPr>
        <p:spPr>
          <a:xfrm>
            <a:off x="642619" y="5355292"/>
            <a:ext cx="7155239" cy="363946"/>
          </a:xfrm>
          <a:prstGeom prst="rect">
            <a:avLst/>
          </a:prstGeom>
          <a:noFill/>
        </p:spPr>
        <p:txBody>
          <a:bodyPr wrap="square" rtlCol="0">
            <a:spAutoFit/>
          </a:bodyPr>
          <a:lstStyle/>
          <a:p>
            <a:r>
              <a:rPr lang="en-US" b="1" dirty="0"/>
              <a:t>Nik Charlebois </a:t>
            </a:r>
            <a:r>
              <a:rPr lang="en-US" dirty="0"/>
              <a:t>– Senior Premier Field Engineer</a:t>
            </a:r>
            <a:endParaRPr lang="fr-CA" dirty="0"/>
          </a:p>
        </p:txBody>
      </p:sp>
      <p:pic>
        <p:nvPicPr>
          <p:cNvPr id="2" name="Picture 1">
            <a:extLst>
              <a:ext uri="{FF2B5EF4-FFF2-40B4-BE49-F238E27FC236}">
                <a16:creationId xmlns:a16="http://schemas.microsoft.com/office/drawing/2014/main" id="{B2288A83-8F05-4894-BC18-22C27392F822}"/>
              </a:ext>
            </a:extLst>
          </p:cNvPr>
          <p:cNvPicPr>
            <a:picLocks noChangeAspect="1"/>
          </p:cNvPicPr>
          <p:nvPr/>
        </p:nvPicPr>
        <p:blipFill>
          <a:blip r:embed="rId2"/>
          <a:stretch>
            <a:fillRect/>
          </a:stretch>
        </p:blipFill>
        <p:spPr>
          <a:xfrm>
            <a:off x="3729126" y="429637"/>
            <a:ext cx="7875761" cy="1707026"/>
          </a:xfrm>
          <a:prstGeom prst="rect">
            <a:avLst/>
          </a:prstGeom>
        </p:spPr>
      </p:pic>
      <p:sp>
        <p:nvSpPr>
          <p:cNvPr id="3" name="TextBox 2">
            <a:extLst>
              <a:ext uri="{FF2B5EF4-FFF2-40B4-BE49-F238E27FC236}">
                <a16:creationId xmlns:a16="http://schemas.microsoft.com/office/drawing/2014/main" id="{ADE040BD-46CE-4C74-A6D8-3BC7EC5A8307}"/>
              </a:ext>
            </a:extLst>
          </p:cNvPr>
          <p:cNvSpPr txBox="1"/>
          <p:nvPr/>
        </p:nvSpPr>
        <p:spPr>
          <a:xfrm>
            <a:off x="7301416" y="6105197"/>
            <a:ext cx="5863188" cy="646331"/>
          </a:xfrm>
          <a:prstGeom prst="rect">
            <a:avLst/>
          </a:prstGeom>
          <a:noFill/>
        </p:spPr>
        <p:txBody>
          <a:bodyPr wrap="square" rtlCol="0">
            <a:spAutoFit/>
          </a:bodyPr>
          <a:lstStyle/>
          <a:p>
            <a:r>
              <a:rPr lang="en-US" sz="3600" dirty="0"/>
              <a:t>AKA.MS/Boston2019-2</a:t>
            </a:r>
            <a:endParaRPr lang="fr-CA" sz="3600" dirty="0"/>
          </a:p>
        </p:txBody>
      </p:sp>
    </p:spTree>
    <p:extLst>
      <p:ext uri="{BB962C8B-B14F-4D97-AF65-F5344CB8AC3E}">
        <p14:creationId xmlns:p14="http://schemas.microsoft.com/office/powerpoint/2010/main" val="1128272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Ensure</a:t>
            </a:r>
          </a:p>
        </p:txBody>
      </p:sp>
      <p:sp>
        <p:nvSpPr>
          <p:cNvPr id="10" name="TextBox 9">
            <a:extLst>
              <a:ext uri="{FF2B5EF4-FFF2-40B4-BE49-F238E27FC236}">
                <a16:creationId xmlns:a16="http://schemas.microsoft.com/office/drawing/2014/main" id="{12B0AC7A-141B-478E-BC80-CCDB2A2A44DF}"/>
              </a:ext>
            </a:extLst>
          </p:cNvPr>
          <p:cNvSpPr txBox="1"/>
          <p:nvPr/>
        </p:nvSpPr>
        <p:spPr>
          <a:xfrm>
            <a:off x="1357525" y="1763582"/>
            <a:ext cx="9027960" cy="2862322"/>
          </a:xfrm>
          <a:prstGeom prst="rect">
            <a:avLst/>
          </a:prstGeom>
          <a:noFill/>
        </p:spPr>
        <p:txBody>
          <a:bodyPr wrap="square" rtlCol="0">
            <a:spAutoFit/>
          </a:bodyPr>
          <a:lstStyle/>
          <a:p>
            <a:pPr marL="285750" indent="-285750">
              <a:buFontTx/>
              <a:buChar char="-"/>
            </a:pPr>
            <a:r>
              <a:rPr lang="en-CA" sz="2000" dirty="0"/>
              <a:t>DSC is not only about making sure that certain components are configured on a sever; </a:t>
            </a:r>
          </a:p>
          <a:p>
            <a:pPr marL="285750" indent="-285750">
              <a:buFontTx/>
              <a:buChar char="-"/>
            </a:pPr>
            <a:endParaRPr lang="en-CA" sz="2000" dirty="0"/>
          </a:p>
          <a:p>
            <a:pPr marL="285750" indent="-285750">
              <a:buFontTx/>
              <a:buChar char="-"/>
            </a:pPr>
            <a:r>
              <a:rPr lang="en-CA" sz="2000" dirty="0"/>
              <a:t>Every resource has a parameter </a:t>
            </a:r>
            <a:r>
              <a:rPr lang="en-CA" sz="2000" b="1" dirty="0"/>
              <a:t>Ensure </a:t>
            </a:r>
            <a:r>
              <a:rPr lang="en-CA" sz="2000" dirty="0"/>
              <a:t>exposed;</a:t>
            </a:r>
          </a:p>
          <a:p>
            <a:pPr marL="285750" indent="-285750">
              <a:buFontTx/>
              <a:buChar char="-"/>
            </a:pPr>
            <a:endParaRPr lang="en-CA" sz="2000" dirty="0"/>
          </a:p>
          <a:p>
            <a:pPr marL="285750" indent="-285750">
              <a:buFontTx/>
              <a:buChar char="-"/>
            </a:pPr>
            <a:r>
              <a:rPr lang="en-CA" sz="2000" dirty="0"/>
              <a:t>Setting </a:t>
            </a:r>
            <a:r>
              <a:rPr lang="en-CA" sz="2000" b="1" dirty="0"/>
              <a:t>Ensure = Absent </a:t>
            </a:r>
            <a:r>
              <a:rPr lang="en-CA" sz="2000" dirty="0"/>
              <a:t>makes sure that the specified component is </a:t>
            </a:r>
            <a:r>
              <a:rPr lang="en-CA" sz="2000" b="1" dirty="0"/>
              <a:t>NEVER</a:t>
            </a:r>
            <a:r>
              <a:rPr lang="en-CA" sz="2000" dirty="0"/>
              <a:t> configured on the server;</a:t>
            </a:r>
          </a:p>
          <a:p>
            <a:pPr marL="285750" indent="-285750">
              <a:buFontTx/>
              <a:buChar char="-"/>
            </a:pPr>
            <a:endParaRPr lang="en-CA" sz="2000" dirty="0"/>
          </a:p>
          <a:p>
            <a:pPr marL="285750" indent="-285750">
              <a:buFontTx/>
              <a:buChar char="-"/>
            </a:pPr>
            <a:r>
              <a:rPr lang="en-CA" sz="2000" dirty="0"/>
              <a:t>Hard to define all “non-config” scenarios….it’s actually impossible;</a:t>
            </a:r>
          </a:p>
        </p:txBody>
      </p:sp>
      <p:pic>
        <p:nvPicPr>
          <p:cNvPr id="3" name="Picture 2">
            <a:extLst>
              <a:ext uri="{FF2B5EF4-FFF2-40B4-BE49-F238E27FC236}">
                <a16:creationId xmlns:a16="http://schemas.microsoft.com/office/drawing/2014/main" id="{4D36E428-86C2-40BF-A05E-E96FB40B249F}"/>
              </a:ext>
            </a:extLst>
          </p:cNvPr>
          <p:cNvPicPr>
            <a:picLocks noChangeAspect="1"/>
          </p:cNvPicPr>
          <p:nvPr/>
        </p:nvPicPr>
        <p:blipFill>
          <a:blip r:embed="rId2"/>
          <a:stretch>
            <a:fillRect/>
          </a:stretch>
        </p:blipFill>
        <p:spPr>
          <a:xfrm>
            <a:off x="3061524" y="4578802"/>
            <a:ext cx="5438815" cy="2114565"/>
          </a:xfrm>
          <a:prstGeom prst="rect">
            <a:avLst/>
          </a:prstGeom>
        </p:spPr>
      </p:pic>
    </p:spTree>
    <p:extLst>
      <p:ext uri="{BB962C8B-B14F-4D97-AF65-F5344CB8AC3E}">
        <p14:creationId xmlns:p14="http://schemas.microsoft.com/office/powerpoint/2010/main" val="96077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500" tmFilter="0, 0; .2, .5; .8, .5; 1, 0"/>
                                        <p:tgtEl>
                                          <p:spTgt spid="10">
                                            <p:txEl>
                                              <p:pRg st="0" end="0"/>
                                            </p:txEl>
                                          </p:spTgt>
                                        </p:tgtEl>
                                      </p:cBhvr>
                                    </p:animEffect>
                                    <p:animScale>
                                      <p:cBhvr>
                                        <p:cTn id="7" dur="2750" autoRev="1" fill="hold"/>
                                        <p:tgtEl>
                                          <p:spTgt spid="10">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51CDBD-B942-44C2-8AD4-1C3AA13AF5E3}"/>
              </a:ext>
            </a:extLst>
          </p:cNvPr>
          <p:cNvSpPr>
            <a:spLocks noGrp="1"/>
          </p:cNvSpPr>
          <p:nvPr>
            <p:ph type="ctrTitle"/>
          </p:nvPr>
        </p:nvSpPr>
        <p:spPr/>
        <p:txBody>
          <a:bodyPr/>
          <a:lstStyle/>
          <a:p>
            <a:r>
              <a:rPr lang="en-CA"/>
              <a:t>Demo 1</a:t>
            </a:r>
          </a:p>
        </p:txBody>
      </p:sp>
      <p:sp>
        <p:nvSpPr>
          <p:cNvPr id="5" name="Subtitle 4">
            <a:extLst>
              <a:ext uri="{FF2B5EF4-FFF2-40B4-BE49-F238E27FC236}">
                <a16:creationId xmlns:a16="http://schemas.microsoft.com/office/drawing/2014/main" id="{75893384-F60D-46AD-8B1E-453A8791496E}"/>
              </a:ext>
            </a:extLst>
          </p:cNvPr>
          <p:cNvSpPr>
            <a:spLocks noGrp="1"/>
          </p:cNvSpPr>
          <p:nvPr>
            <p:ph type="subTitle" idx="1"/>
          </p:nvPr>
        </p:nvSpPr>
        <p:spPr/>
        <p:txBody>
          <a:bodyPr/>
          <a:lstStyle/>
          <a:p>
            <a:r>
              <a:rPr lang="en-CA" dirty="0"/>
              <a:t>Basic DSC</a:t>
            </a:r>
          </a:p>
        </p:txBody>
      </p:sp>
    </p:spTree>
    <p:extLst>
      <p:ext uri="{BB962C8B-B14F-4D97-AF65-F5344CB8AC3E}">
        <p14:creationId xmlns:p14="http://schemas.microsoft.com/office/powerpoint/2010/main" val="2127650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948799"/>
            <a:ext cx="7315200" cy="1474382"/>
          </a:xfrm>
        </p:spPr>
        <p:txBody>
          <a:bodyPr vert="horz" lIns="91440" tIns="45720" rIns="91440" bIns="45720" rtlCol="0" anchor="ctr">
            <a:normAutofit/>
          </a:bodyPr>
          <a:lstStyle/>
          <a:p>
            <a:pPr defTabSz="914400">
              <a:lnSpc>
                <a:spcPct val="90000"/>
              </a:lnSpc>
            </a:pPr>
            <a:r>
              <a:rPr lang="en-US" sz="6600" kern="1200" dirty="0">
                <a:solidFill>
                  <a:srgbClr val="FFFFFF"/>
                </a:solidFill>
                <a:latin typeface="+mj-lt"/>
                <a:ea typeface="+mj-ea"/>
                <a:cs typeface="+mj-cs"/>
              </a:rPr>
              <a:t>Office365DSC</a:t>
            </a:r>
          </a:p>
        </p:txBody>
      </p:sp>
    </p:spTree>
    <p:extLst>
      <p:ext uri="{BB962C8B-B14F-4D97-AF65-F5344CB8AC3E}">
        <p14:creationId xmlns:p14="http://schemas.microsoft.com/office/powerpoint/2010/main" val="3681072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DSC Modules</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4" y="2147992"/>
            <a:ext cx="10415573" cy="1938992"/>
          </a:xfrm>
          <a:prstGeom prst="rect">
            <a:avLst/>
          </a:prstGeom>
          <a:noFill/>
        </p:spPr>
        <p:txBody>
          <a:bodyPr wrap="square" rtlCol="0">
            <a:spAutoFit/>
          </a:bodyPr>
          <a:lstStyle/>
          <a:p>
            <a:pPr marL="285750" indent="-285750">
              <a:buFontTx/>
              <a:buChar char="-"/>
            </a:pPr>
            <a:r>
              <a:rPr lang="en-CA" sz="2400"/>
              <a:t>Macro components that extend the reach of DSC (e.g. </a:t>
            </a:r>
            <a:r>
              <a:rPr lang="en-CA" sz="2400" err="1"/>
              <a:t>SharePointDSC</a:t>
            </a:r>
            <a:r>
              <a:rPr lang="en-CA" sz="2400"/>
              <a:t>, </a:t>
            </a:r>
            <a:r>
              <a:rPr lang="en-CA" sz="2400" err="1"/>
              <a:t>SQLServerDSC</a:t>
            </a:r>
            <a:r>
              <a:rPr lang="en-CA" sz="2400"/>
              <a:t>, etc.)</a:t>
            </a:r>
          </a:p>
          <a:p>
            <a:pPr marL="285750" indent="-285750">
              <a:buFontTx/>
              <a:buChar char="-"/>
            </a:pPr>
            <a:endParaRPr lang="en-CA" sz="2400"/>
          </a:p>
          <a:p>
            <a:pPr marL="285750" indent="-285750">
              <a:buFontTx/>
              <a:buChar char="-"/>
            </a:pPr>
            <a:r>
              <a:rPr lang="en-CA" sz="2400"/>
              <a:t>All available on the PowerShell Gallery (</a:t>
            </a:r>
            <a:r>
              <a:rPr lang="en-CA" sz="2400">
                <a:hlinkClick r:id="rId2"/>
              </a:rPr>
              <a:t>http://PowerShellGallery.com</a:t>
            </a:r>
            <a:r>
              <a:rPr lang="en-CA" sz="2400"/>
              <a:t>)</a:t>
            </a:r>
          </a:p>
          <a:p>
            <a:pPr marL="285750" indent="-285750">
              <a:buFontTx/>
              <a:buChar char="-"/>
            </a:pPr>
            <a:endParaRPr lang="en-CA" sz="2400"/>
          </a:p>
        </p:txBody>
      </p:sp>
      <p:pic>
        <p:nvPicPr>
          <p:cNvPr id="2052" name="Picture 4" descr="See the source image">
            <a:extLst>
              <a:ext uri="{FF2B5EF4-FFF2-40B4-BE49-F238E27FC236}">
                <a16:creationId xmlns:a16="http://schemas.microsoft.com/office/drawing/2014/main" id="{B619CAEB-E5B0-4EB5-8C5E-5333A7220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3132" y="4135094"/>
            <a:ext cx="2457719" cy="2457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340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370EBD91-FAAF-46B9-BA59-E013829419A5}"/>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What does Office 365 DSC have to offer?</a:t>
            </a:r>
          </a:p>
        </p:txBody>
      </p:sp>
      <p:graphicFrame>
        <p:nvGraphicFramePr>
          <p:cNvPr id="11" name="Text Placeholder 5">
            <a:extLst>
              <a:ext uri="{FF2B5EF4-FFF2-40B4-BE49-F238E27FC236}">
                <a16:creationId xmlns:a16="http://schemas.microsoft.com/office/drawing/2014/main" id="{61543365-A6F0-4547-ACE2-CB00A3145C48}"/>
              </a:ext>
            </a:extLst>
          </p:cNvPr>
          <p:cNvGraphicFramePr/>
          <p:nvPr>
            <p:extLst>
              <p:ext uri="{D42A27DB-BD31-4B8C-83A1-F6EECF244321}">
                <p14:modId xmlns:p14="http://schemas.microsoft.com/office/powerpoint/2010/main" val="3453839490"/>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317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Office365DSC</a:t>
            </a:r>
          </a:p>
        </p:txBody>
      </p:sp>
      <p:sp>
        <p:nvSpPr>
          <p:cNvPr id="6" name="Content Placeholder 6">
            <a:extLst>
              <a:ext uri="{FF2B5EF4-FFF2-40B4-BE49-F238E27FC236}">
                <a16:creationId xmlns:a16="http://schemas.microsoft.com/office/drawing/2014/main" id="{FBF21889-4068-4E6F-A521-4E2595A58A41}"/>
              </a:ext>
            </a:extLst>
          </p:cNvPr>
          <p:cNvSpPr>
            <a:spLocks noGrp="1"/>
          </p:cNvSpPr>
          <p:nvPr>
            <p:ph idx="1"/>
          </p:nvPr>
        </p:nvSpPr>
        <p:spPr>
          <a:xfrm>
            <a:off x="345989" y="1823312"/>
            <a:ext cx="11392930" cy="4256532"/>
          </a:xfrm>
        </p:spPr>
        <p:txBody>
          <a:bodyPr>
            <a:normAutofit/>
          </a:bodyPr>
          <a:lstStyle/>
          <a:p>
            <a:r>
              <a:rPr lang="en-GB" sz="2400" dirty="0"/>
              <a:t>Brand new DSC module to configure and monitor Office 365 Tenants’ Configuration;</a:t>
            </a:r>
          </a:p>
          <a:p>
            <a:endParaRPr lang="en-GB" sz="2400" dirty="0"/>
          </a:p>
          <a:p>
            <a:r>
              <a:rPr lang="en-GB" sz="2400" dirty="0"/>
              <a:t>Supports most major workloads;</a:t>
            </a:r>
          </a:p>
          <a:p>
            <a:endParaRPr lang="en-GB" sz="2400" dirty="0"/>
          </a:p>
          <a:p>
            <a:endParaRPr lang="en-GB" sz="2400" dirty="0"/>
          </a:p>
          <a:p>
            <a:r>
              <a:rPr lang="en-GB" sz="2400" dirty="0"/>
              <a:t>Support coming for additional Workloads</a:t>
            </a:r>
          </a:p>
        </p:txBody>
      </p:sp>
      <p:pic>
        <p:nvPicPr>
          <p:cNvPr id="4" name="Picture 3">
            <a:extLst>
              <a:ext uri="{FF2B5EF4-FFF2-40B4-BE49-F238E27FC236}">
                <a16:creationId xmlns:a16="http://schemas.microsoft.com/office/drawing/2014/main" id="{9C665443-FBEF-49AE-AD3B-BFAAF93A6334}"/>
              </a:ext>
            </a:extLst>
          </p:cNvPr>
          <p:cNvPicPr>
            <a:picLocks noChangeAspect="1"/>
          </p:cNvPicPr>
          <p:nvPr/>
        </p:nvPicPr>
        <p:blipFill>
          <a:blip r:embed="rId3"/>
          <a:stretch>
            <a:fillRect/>
          </a:stretch>
        </p:blipFill>
        <p:spPr>
          <a:xfrm>
            <a:off x="1411133" y="3429000"/>
            <a:ext cx="1311198" cy="486858"/>
          </a:xfrm>
          <a:prstGeom prst="rect">
            <a:avLst/>
          </a:prstGeom>
        </p:spPr>
      </p:pic>
      <p:pic>
        <p:nvPicPr>
          <p:cNvPr id="5" name="Picture 4">
            <a:extLst>
              <a:ext uri="{FF2B5EF4-FFF2-40B4-BE49-F238E27FC236}">
                <a16:creationId xmlns:a16="http://schemas.microsoft.com/office/drawing/2014/main" id="{94117825-2129-4289-92CD-E9D2E90CB29E}"/>
              </a:ext>
            </a:extLst>
          </p:cNvPr>
          <p:cNvPicPr>
            <a:picLocks noChangeAspect="1"/>
          </p:cNvPicPr>
          <p:nvPr/>
        </p:nvPicPr>
        <p:blipFill>
          <a:blip r:embed="rId4"/>
          <a:stretch>
            <a:fillRect/>
          </a:stretch>
        </p:blipFill>
        <p:spPr>
          <a:xfrm>
            <a:off x="2899053" y="3472404"/>
            <a:ext cx="1171575" cy="400050"/>
          </a:xfrm>
          <a:prstGeom prst="rect">
            <a:avLst/>
          </a:prstGeom>
        </p:spPr>
      </p:pic>
      <p:pic>
        <p:nvPicPr>
          <p:cNvPr id="7" name="Picture 6">
            <a:extLst>
              <a:ext uri="{FF2B5EF4-FFF2-40B4-BE49-F238E27FC236}">
                <a16:creationId xmlns:a16="http://schemas.microsoft.com/office/drawing/2014/main" id="{58127AD0-9F4F-4CAF-AEE9-50119D34B8C6}"/>
              </a:ext>
            </a:extLst>
          </p:cNvPr>
          <p:cNvPicPr>
            <a:picLocks noChangeAspect="1"/>
          </p:cNvPicPr>
          <p:nvPr/>
        </p:nvPicPr>
        <p:blipFill>
          <a:blip r:embed="rId5"/>
          <a:stretch>
            <a:fillRect/>
          </a:stretch>
        </p:blipFill>
        <p:spPr>
          <a:xfrm>
            <a:off x="4294885" y="3458116"/>
            <a:ext cx="1262063" cy="414338"/>
          </a:xfrm>
          <a:prstGeom prst="rect">
            <a:avLst/>
          </a:prstGeom>
        </p:spPr>
      </p:pic>
      <p:pic>
        <p:nvPicPr>
          <p:cNvPr id="8" name="Picture 7">
            <a:extLst>
              <a:ext uri="{FF2B5EF4-FFF2-40B4-BE49-F238E27FC236}">
                <a16:creationId xmlns:a16="http://schemas.microsoft.com/office/drawing/2014/main" id="{49404FA1-93F1-4956-B4A9-09532990B5B7}"/>
              </a:ext>
            </a:extLst>
          </p:cNvPr>
          <p:cNvPicPr>
            <a:picLocks noChangeAspect="1"/>
          </p:cNvPicPr>
          <p:nvPr/>
        </p:nvPicPr>
        <p:blipFill>
          <a:blip r:embed="rId6"/>
          <a:stretch>
            <a:fillRect/>
          </a:stretch>
        </p:blipFill>
        <p:spPr>
          <a:xfrm>
            <a:off x="5781205" y="3458116"/>
            <a:ext cx="1143000" cy="414338"/>
          </a:xfrm>
          <a:prstGeom prst="rect">
            <a:avLst/>
          </a:prstGeom>
        </p:spPr>
      </p:pic>
      <p:pic>
        <p:nvPicPr>
          <p:cNvPr id="14" name="Picture 13">
            <a:extLst>
              <a:ext uri="{FF2B5EF4-FFF2-40B4-BE49-F238E27FC236}">
                <a16:creationId xmlns:a16="http://schemas.microsoft.com/office/drawing/2014/main" id="{C05F5B14-9BD4-4BBA-A194-BDBC5F37CA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1133" y="5102486"/>
            <a:ext cx="1081088" cy="414338"/>
          </a:xfrm>
          <a:prstGeom prst="rect">
            <a:avLst/>
          </a:prstGeom>
        </p:spPr>
      </p:pic>
      <p:pic>
        <p:nvPicPr>
          <p:cNvPr id="15" name="Picture 14" descr="A close up of a logo&#10;&#10;Description automatically generated">
            <a:extLst>
              <a:ext uri="{FF2B5EF4-FFF2-40B4-BE49-F238E27FC236}">
                <a16:creationId xmlns:a16="http://schemas.microsoft.com/office/drawing/2014/main" id="{513AADE8-EF48-4041-8A59-0A349305BC6A}"/>
              </a:ext>
            </a:extLst>
          </p:cNvPr>
          <p:cNvPicPr>
            <a:picLocks noChangeAspect="1"/>
          </p:cNvPicPr>
          <p:nvPr/>
        </p:nvPicPr>
        <p:blipFill>
          <a:blip r:embed="rId8"/>
          <a:stretch>
            <a:fillRect/>
          </a:stretch>
        </p:blipFill>
        <p:spPr>
          <a:xfrm flipH="1">
            <a:off x="2619857" y="5157848"/>
            <a:ext cx="402072" cy="340420"/>
          </a:xfrm>
          <a:prstGeom prst="rect">
            <a:avLst/>
          </a:prstGeom>
        </p:spPr>
      </p:pic>
      <p:sp>
        <p:nvSpPr>
          <p:cNvPr id="16" name="TextBox 15">
            <a:extLst>
              <a:ext uri="{FF2B5EF4-FFF2-40B4-BE49-F238E27FC236}">
                <a16:creationId xmlns:a16="http://schemas.microsoft.com/office/drawing/2014/main" id="{C75B668D-20EF-40EE-A70B-0615D859BCB1}"/>
              </a:ext>
            </a:extLst>
          </p:cNvPr>
          <p:cNvSpPr txBox="1"/>
          <p:nvPr/>
        </p:nvSpPr>
        <p:spPr>
          <a:xfrm>
            <a:off x="2999346" y="5190491"/>
            <a:ext cx="1700879" cy="307777"/>
          </a:xfrm>
          <a:prstGeom prst="rect">
            <a:avLst/>
          </a:prstGeom>
          <a:noFill/>
        </p:spPr>
        <p:txBody>
          <a:bodyPr wrap="square" rtlCol="0">
            <a:spAutoFit/>
          </a:bodyPr>
          <a:lstStyle/>
          <a:p>
            <a:r>
              <a:rPr lang="en-CA" sz="1400" dirty="0"/>
              <a:t>PowerApps</a:t>
            </a:r>
          </a:p>
        </p:txBody>
      </p:sp>
      <p:pic>
        <p:nvPicPr>
          <p:cNvPr id="17" name="Picture 16" descr="A close up of a logo&#10;&#10;Description automatically generated">
            <a:extLst>
              <a:ext uri="{FF2B5EF4-FFF2-40B4-BE49-F238E27FC236}">
                <a16:creationId xmlns:a16="http://schemas.microsoft.com/office/drawing/2014/main" id="{FBA582F8-A309-463A-A655-F9A2928DD1B9}"/>
              </a:ext>
            </a:extLst>
          </p:cNvPr>
          <p:cNvPicPr>
            <a:picLocks noChangeAspect="1"/>
          </p:cNvPicPr>
          <p:nvPr/>
        </p:nvPicPr>
        <p:blipFill>
          <a:blip r:embed="rId9"/>
          <a:stretch>
            <a:fillRect/>
          </a:stretch>
        </p:blipFill>
        <p:spPr>
          <a:xfrm>
            <a:off x="4096349" y="5165800"/>
            <a:ext cx="397072" cy="291376"/>
          </a:xfrm>
          <a:prstGeom prst="rect">
            <a:avLst/>
          </a:prstGeom>
        </p:spPr>
      </p:pic>
      <p:sp>
        <p:nvSpPr>
          <p:cNvPr id="18" name="TextBox 17">
            <a:extLst>
              <a:ext uri="{FF2B5EF4-FFF2-40B4-BE49-F238E27FC236}">
                <a16:creationId xmlns:a16="http://schemas.microsoft.com/office/drawing/2014/main" id="{7BF5A5B9-0D9E-46E9-AF8E-894F526D2971}"/>
              </a:ext>
            </a:extLst>
          </p:cNvPr>
          <p:cNvSpPr txBox="1"/>
          <p:nvPr/>
        </p:nvSpPr>
        <p:spPr>
          <a:xfrm>
            <a:off x="4460834" y="5165800"/>
            <a:ext cx="1700879" cy="307777"/>
          </a:xfrm>
          <a:prstGeom prst="rect">
            <a:avLst/>
          </a:prstGeom>
          <a:noFill/>
        </p:spPr>
        <p:txBody>
          <a:bodyPr wrap="square" rtlCol="0">
            <a:spAutoFit/>
          </a:bodyPr>
          <a:lstStyle/>
          <a:p>
            <a:r>
              <a:rPr lang="en-CA" sz="1400" dirty="0"/>
              <a:t>Flow   […]</a:t>
            </a:r>
          </a:p>
        </p:txBody>
      </p:sp>
      <p:pic>
        <p:nvPicPr>
          <p:cNvPr id="1026" name="Picture 2" descr="See the source image">
            <a:extLst>
              <a:ext uri="{FF2B5EF4-FFF2-40B4-BE49-F238E27FC236}">
                <a16:creationId xmlns:a16="http://schemas.microsoft.com/office/drawing/2014/main" id="{240403EC-9376-4435-B328-A1FBBDB21F6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24205" y="3495554"/>
            <a:ext cx="491326" cy="33946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67BF9C0-2321-425F-B6AF-4A78EE7095F1}"/>
              </a:ext>
            </a:extLst>
          </p:cNvPr>
          <p:cNvSpPr txBox="1"/>
          <p:nvPr/>
        </p:nvSpPr>
        <p:spPr>
          <a:xfrm>
            <a:off x="7385019" y="3526875"/>
            <a:ext cx="2028195" cy="307777"/>
          </a:xfrm>
          <a:prstGeom prst="rect">
            <a:avLst/>
          </a:prstGeom>
          <a:noFill/>
        </p:spPr>
        <p:txBody>
          <a:bodyPr wrap="square" rtlCol="0">
            <a:spAutoFit/>
          </a:bodyPr>
          <a:lstStyle/>
          <a:p>
            <a:r>
              <a:rPr lang="en-CA" sz="1400" dirty="0"/>
              <a:t>Security &amp; Compliance</a:t>
            </a:r>
          </a:p>
        </p:txBody>
      </p:sp>
    </p:spTree>
    <p:extLst>
      <p:ext uri="{BB962C8B-B14F-4D97-AF65-F5344CB8AC3E}">
        <p14:creationId xmlns:p14="http://schemas.microsoft.com/office/powerpoint/2010/main" val="3162164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Office365DSC […]</a:t>
            </a:r>
          </a:p>
        </p:txBody>
      </p:sp>
      <p:sp>
        <p:nvSpPr>
          <p:cNvPr id="6" name="Content Placeholder 6">
            <a:extLst>
              <a:ext uri="{FF2B5EF4-FFF2-40B4-BE49-F238E27FC236}">
                <a16:creationId xmlns:a16="http://schemas.microsoft.com/office/drawing/2014/main" id="{FBF21889-4068-4E6F-A521-4E2595A58A41}"/>
              </a:ext>
            </a:extLst>
          </p:cNvPr>
          <p:cNvSpPr>
            <a:spLocks noGrp="1"/>
          </p:cNvSpPr>
          <p:nvPr>
            <p:ph idx="1"/>
          </p:nvPr>
        </p:nvSpPr>
        <p:spPr>
          <a:xfrm>
            <a:off x="345989" y="1823312"/>
            <a:ext cx="11392930" cy="4256532"/>
          </a:xfrm>
        </p:spPr>
        <p:txBody>
          <a:bodyPr>
            <a:normAutofit/>
          </a:bodyPr>
          <a:lstStyle/>
          <a:p>
            <a:r>
              <a:rPr lang="en-GB" sz="2400" dirty="0"/>
              <a:t>Abstraction layer sitting on top of all underlying modules:</a:t>
            </a:r>
          </a:p>
          <a:p>
            <a:pPr lvl="1"/>
            <a:r>
              <a:rPr lang="en-GB" sz="2200" dirty="0" err="1"/>
              <a:t>MicrosoftTeams</a:t>
            </a:r>
            <a:endParaRPr lang="en-GB" sz="2200" dirty="0"/>
          </a:p>
          <a:p>
            <a:pPr lvl="1"/>
            <a:r>
              <a:rPr lang="en-GB" sz="2200" dirty="0"/>
              <a:t>SharePoint PnP</a:t>
            </a:r>
          </a:p>
          <a:p>
            <a:pPr lvl="1"/>
            <a:r>
              <a:rPr lang="en-GB" sz="2200" dirty="0" err="1"/>
              <a:t>AzureAD</a:t>
            </a:r>
            <a:endParaRPr lang="en-GB" sz="2200" dirty="0"/>
          </a:p>
          <a:p>
            <a:pPr lvl="1"/>
            <a:r>
              <a:rPr lang="en-GB" sz="2200" dirty="0"/>
              <a:t>Security &amp; Compliance + Exchange Online</a:t>
            </a:r>
          </a:p>
          <a:p>
            <a:pPr lvl="1"/>
            <a:r>
              <a:rPr lang="en-GB" sz="2200" dirty="0"/>
              <a:t>Etc.</a:t>
            </a:r>
          </a:p>
          <a:p>
            <a:endParaRPr lang="en-GB" sz="2400" dirty="0"/>
          </a:p>
          <a:p>
            <a:r>
              <a:rPr lang="en-GB" sz="2400" dirty="0"/>
              <a:t>Allows you to write 1 configuration to handle all workloads;</a:t>
            </a:r>
          </a:p>
        </p:txBody>
      </p:sp>
      <p:pic>
        <p:nvPicPr>
          <p:cNvPr id="4" name="Picture 3">
            <a:extLst>
              <a:ext uri="{FF2B5EF4-FFF2-40B4-BE49-F238E27FC236}">
                <a16:creationId xmlns:a16="http://schemas.microsoft.com/office/drawing/2014/main" id="{6C026B3C-092B-4644-AACE-D69B1024D382}"/>
              </a:ext>
            </a:extLst>
          </p:cNvPr>
          <p:cNvPicPr>
            <a:picLocks noChangeAspect="1"/>
          </p:cNvPicPr>
          <p:nvPr/>
        </p:nvPicPr>
        <p:blipFill>
          <a:blip r:embed="rId3"/>
          <a:stretch>
            <a:fillRect/>
          </a:stretch>
        </p:blipFill>
        <p:spPr>
          <a:xfrm>
            <a:off x="9631846" y="4827758"/>
            <a:ext cx="1865609" cy="1865609"/>
          </a:xfrm>
          <a:prstGeom prst="rect">
            <a:avLst/>
          </a:prstGeom>
        </p:spPr>
      </p:pic>
    </p:spTree>
    <p:extLst>
      <p:ext uri="{BB962C8B-B14F-4D97-AF65-F5344CB8AC3E}">
        <p14:creationId xmlns:p14="http://schemas.microsoft.com/office/powerpoint/2010/main" val="3752341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Office365DSC</a:t>
            </a:r>
          </a:p>
        </p:txBody>
      </p:sp>
      <p:sp>
        <p:nvSpPr>
          <p:cNvPr id="5" name="TextBox 4">
            <a:extLst>
              <a:ext uri="{FF2B5EF4-FFF2-40B4-BE49-F238E27FC236}">
                <a16:creationId xmlns:a16="http://schemas.microsoft.com/office/drawing/2014/main" id="{7C42340F-895E-46B5-A9B3-9BA4D440D51C}"/>
              </a:ext>
            </a:extLst>
          </p:cNvPr>
          <p:cNvSpPr txBox="1"/>
          <p:nvPr/>
        </p:nvSpPr>
        <p:spPr>
          <a:xfrm>
            <a:off x="3842751" y="5694563"/>
            <a:ext cx="8551026" cy="584775"/>
          </a:xfrm>
          <a:prstGeom prst="rect">
            <a:avLst/>
          </a:prstGeom>
          <a:noFill/>
        </p:spPr>
        <p:txBody>
          <a:bodyPr wrap="square" rtlCol="0" anchor="t">
            <a:spAutoFit/>
          </a:bodyPr>
          <a:lstStyle/>
          <a:p>
            <a:r>
              <a:rPr lang="en-CA" sz="3200">
                <a:solidFill>
                  <a:schemeClr val="accent3"/>
                </a:solidFill>
                <a:hlinkClick r:id="rId2"/>
              </a:rPr>
              <a:t>Aka.ms/Office365DSCWiki</a:t>
            </a:r>
            <a:endParaRPr lang="en-CA" sz="3200">
              <a:solidFill>
                <a:schemeClr val="accent3"/>
              </a:solidFill>
            </a:endParaRPr>
          </a:p>
        </p:txBody>
      </p:sp>
      <p:pic>
        <p:nvPicPr>
          <p:cNvPr id="6" name="Picture 5">
            <a:extLst>
              <a:ext uri="{FF2B5EF4-FFF2-40B4-BE49-F238E27FC236}">
                <a16:creationId xmlns:a16="http://schemas.microsoft.com/office/drawing/2014/main" id="{C48E6424-CBE8-44F7-BFCE-0EF90181BB82}"/>
              </a:ext>
            </a:extLst>
          </p:cNvPr>
          <p:cNvPicPr>
            <a:picLocks noChangeAspect="1"/>
          </p:cNvPicPr>
          <p:nvPr/>
        </p:nvPicPr>
        <p:blipFill>
          <a:blip r:embed="rId3"/>
          <a:stretch>
            <a:fillRect/>
          </a:stretch>
        </p:blipFill>
        <p:spPr>
          <a:xfrm>
            <a:off x="5329669" y="3228076"/>
            <a:ext cx="1865609" cy="1865609"/>
          </a:xfrm>
          <a:prstGeom prst="rect">
            <a:avLst/>
          </a:prstGeom>
        </p:spPr>
      </p:pic>
      <p:sp>
        <p:nvSpPr>
          <p:cNvPr id="25" name="TextBox 24">
            <a:extLst>
              <a:ext uri="{FF2B5EF4-FFF2-40B4-BE49-F238E27FC236}">
                <a16:creationId xmlns:a16="http://schemas.microsoft.com/office/drawing/2014/main" id="{DE698F89-C9BE-428E-88F0-A5DC48E73A6F}"/>
              </a:ext>
            </a:extLst>
          </p:cNvPr>
          <p:cNvSpPr txBox="1"/>
          <p:nvPr/>
        </p:nvSpPr>
        <p:spPr>
          <a:xfrm>
            <a:off x="932459" y="2363372"/>
            <a:ext cx="10415573" cy="461665"/>
          </a:xfrm>
          <a:prstGeom prst="rect">
            <a:avLst/>
          </a:prstGeom>
          <a:noFill/>
        </p:spPr>
        <p:txBody>
          <a:bodyPr wrap="square" rtlCol="0" anchor="t">
            <a:spAutoFit/>
          </a:bodyPr>
          <a:lstStyle/>
          <a:p>
            <a:pPr marL="285750" indent="-285750">
              <a:buFontTx/>
              <a:buChar char="-"/>
            </a:pPr>
            <a:r>
              <a:rPr lang="en-CA" sz="2400"/>
              <a:t>Visit wiki for details on current workloads</a:t>
            </a:r>
          </a:p>
        </p:txBody>
      </p:sp>
    </p:spTree>
    <p:extLst>
      <p:ext uri="{BB962C8B-B14F-4D97-AF65-F5344CB8AC3E}">
        <p14:creationId xmlns:p14="http://schemas.microsoft.com/office/powerpoint/2010/main" val="554797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756D-AB63-408E-ACA0-EF18A261F1A5}"/>
              </a:ext>
            </a:extLst>
          </p:cNvPr>
          <p:cNvSpPr>
            <a:spLocks noGrp="1"/>
          </p:cNvSpPr>
          <p:nvPr>
            <p:ph type="title"/>
          </p:nvPr>
        </p:nvSpPr>
        <p:spPr/>
        <p:txBody>
          <a:bodyPr/>
          <a:lstStyle/>
          <a:p>
            <a:r>
              <a:rPr lang="en-US" dirty="0"/>
              <a:t>Logic Flow</a:t>
            </a:r>
            <a:endParaRPr lang="fr-CA" dirty="0"/>
          </a:p>
        </p:txBody>
      </p:sp>
      <p:pic>
        <p:nvPicPr>
          <p:cNvPr id="1026" name="Picture 2" descr="DSC Resources Flow">
            <a:extLst>
              <a:ext uri="{FF2B5EF4-FFF2-40B4-BE49-F238E27FC236}">
                <a16:creationId xmlns:a16="http://schemas.microsoft.com/office/drawing/2014/main" id="{50DD410E-601F-4231-8098-625202679C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8157" y="2033031"/>
            <a:ext cx="1018838" cy="10188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EBF46D-A59C-4951-AA53-3818ACA27FD8}"/>
              </a:ext>
            </a:extLst>
          </p:cNvPr>
          <p:cNvSpPr txBox="1"/>
          <p:nvPr/>
        </p:nvSpPr>
        <p:spPr>
          <a:xfrm>
            <a:off x="4869064" y="2478627"/>
            <a:ext cx="4172820" cy="369332"/>
          </a:xfrm>
          <a:prstGeom prst="rect">
            <a:avLst/>
          </a:prstGeom>
          <a:noFill/>
        </p:spPr>
        <p:txBody>
          <a:bodyPr wrap="square" rtlCol="0">
            <a:spAutoFit/>
          </a:bodyPr>
          <a:lstStyle/>
          <a:p>
            <a:r>
              <a:rPr lang="en-US" dirty="0"/>
              <a:t>Office365DSC Configuration</a:t>
            </a:r>
            <a:endParaRPr lang="fr-CA" dirty="0"/>
          </a:p>
        </p:txBody>
      </p:sp>
      <p:sp>
        <p:nvSpPr>
          <p:cNvPr id="11" name="Rectangle: Rounded Corners 10">
            <a:extLst>
              <a:ext uri="{FF2B5EF4-FFF2-40B4-BE49-F238E27FC236}">
                <a16:creationId xmlns:a16="http://schemas.microsoft.com/office/drawing/2014/main" id="{85951647-87D5-4DB9-9491-33BC2915AD71}"/>
              </a:ext>
            </a:extLst>
          </p:cNvPr>
          <p:cNvSpPr/>
          <p:nvPr/>
        </p:nvSpPr>
        <p:spPr>
          <a:xfrm>
            <a:off x="487370" y="3713300"/>
            <a:ext cx="2436853" cy="673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TextBox 11">
            <a:extLst>
              <a:ext uri="{FF2B5EF4-FFF2-40B4-BE49-F238E27FC236}">
                <a16:creationId xmlns:a16="http://schemas.microsoft.com/office/drawing/2014/main" id="{2876E4EC-F8CB-4BE5-BB2D-1A24E50366FD}"/>
              </a:ext>
            </a:extLst>
          </p:cNvPr>
          <p:cNvSpPr txBox="1"/>
          <p:nvPr/>
        </p:nvSpPr>
        <p:spPr>
          <a:xfrm>
            <a:off x="566277" y="3865151"/>
            <a:ext cx="2279037" cy="369332"/>
          </a:xfrm>
          <a:prstGeom prst="rect">
            <a:avLst/>
          </a:prstGeom>
          <a:noFill/>
        </p:spPr>
        <p:txBody>
          <a:bodyPr wrap="square" rtlCol="0">
            <a:spAutoFit/>
          </a:bodyPr>
          <a:lstStyle/>
          <a:p>
            <a:pPr algn="ctr"/>
            <a:r>
              <a:rPr lang="en-US" dirty="0">
                <a:solidFill>
                  <a:schemeClr val="bg2">
                    <a:lumMod val="20000"/>
                    <a:lumOff val="80000"/>
                  </a:schemeClr>
                </a:solidFill>
              </a:rPr>
              <a:t>SharePoint PnP</a:t>
            </a:r>
            <a:endParaRPr lang="fr-CA" dirty="0">
              <a:solidFill>
                <a:schemeClr val="bg2">
                  <a:lumMod val="20000"/>
                  <a:lumOff val="80000"/>
                </a:schemeClr>
              </a:solidFill>
            </a:endParaRPr>
          </a:p>
        </p:txBody>
      </p:sp>
      <p:sp>
        <p:nvSpPr>
          <p:cNvPr id="13" name="Rectangle: Rounded Corners 12">
            <a:extLst>
              <a:ext uri="{FF2B5EF4-FFF2-40B4-BE49-F238E27FC236}">
                <a16:creationId xmlns:a16="http://schemas.microsoft.com/office/drawing/2014/main" id="{292168C3-C755-468F-B571-85EFDE2084D3}"/>
              </a:ext>
            </a:extLst>
          </p:cNvPr>
          <p:cNvSpPr/>
          <p:nvPr/>
        </p:nvSpPr>
        <p:spPr>
          <a:xfrm>
            <a:off x="3202721" y="3713300"/>
            <a:ext cx="2436853" cy="673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4" name="TextBox 13">
            <a:extLst>
              <a:ext uri="{FF2B5EF4-FFF2-40B4-BE49-F238E27FC236}">
                <a16:creationId xmlns:a16="http://schemas.microsoft.com/office/drawing/2014/main" id="{31780A9B-9CAF-4F83-AEAB-8BAEE020E073}"/>
              </a:ext>
            </a:extLst>
          </p:cNvPr>
          <p:cNvSpPr txBox="1"/>
          <p:nvPr/>
        </p:nvSpPr>
        <p:spPr>
          <a:xfrm>
            <a:off x="3281628" y="3865151"/>
            <a:ext cx="2279037" cy="369332"/>
          </a:xfrm>
          <a:prstGeom prst="rect">
            <a:avLst/>
          </a:prstGeom>
          <a:noFill/>
        </p:spPr>
        <p:txBody>
          <a:bodyPr wrap="square" rtlCol="0">
            <a:spAutoFit/>
          </a:bodyPr>
          <a:lstStyle/>
          <a:p>
            <a:pPr algn="ctr"/>
            <a:r>
              <a:rPr lang="en-US" dirty="0" err="1">
                <a:solidFill>
                  <a:schemeClr val="bg2">
                    <a:lumMod val="20000"/>
                    <a:lumOff val="80000"/>
                  </a:schemeClr>
                </a:solidFill>
              </a:rPr>
              <a:t>MicrosoftTeams</a:t>
            </a:r>
            <a:endParaRPr lang="fr-CA" dirty="0">
              <a:solidFill>
                <a:schemeClr val="bg2">
                  <a:lumMod val="20000"/>
                  <a:lumOff val="80000"/>
                </a:schemeClr>
              </a:solidFill>
            </a:endParaRPr>
          </a:p>
        </p:txBody>
      </p:sp>
      <p:sp>
        <p:nvSpPr>
          <p:cNvPr id="15" name="Rectangle: Rounded Corners 14">
            <a:extLst>
              <a:ext uri="{FF2B5EF4-FFF2-40B4-BE49-F238E27FC236}">
                <a16:creationId xmlns:a16="http://schemas.microsoft.com/office/drawing/2014/main" id="{44D86CB0-B65C-4C91-B748-171BDED1327E}"/>
              </a:ext>
            </a:extLst>
          </p:cNvPr>
          <p:cNvSpPr/>
          <p:nvPr/>
        </p:nvSpPr>
        <p:spPr>
          <a:xfrm>
            <a:off x="5918072" y="3713300"/>
            <a:ext cx="2436853" cy="673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TextBox 15">
            <a:extLst>
              <a:ext uri="{FF2B5EF4-FFF2-40B4-BE49-F238E27FC236}">
                <a16:creationId xmlns:a16="http://schemas.microsoft.com/office/drawing/2014/main" id="{58724B51-F670-48FE-8E40-47771B3099A5}"/>
              </a:ext>
            </a:extLst>
          </p:cNvPr>
          <p:cNvSpPr txBox="1"/>
          <p:nvPr/>
        </p:nvSpPr>
        <p:spPr>
          <a:xfrm>
            <a:off x="5996979" y="3865151"/>
            <a:ext cx="2279037" cy="369332"/>
          </a:xfrm>
          <a:prstGeom prst="rect">
            <a:avLst/>
          </a:prstGeom>
          <a:noFill/>
        </p:spPr>
        <p:txBody>
          <a:bodyPr wrap="square" rtlCol="0">
            <a:spAutoFit/>
          </a:bodyPr>
          <a:lstStyle/>
          <a:p>
            <a:pPr algn="ctr"/>
            <a:r>
              <a:rPr lang="en-US" dirty="0">
                <a:solidFill>
                  <a:schemeClr val="bg2">
                    <a:lumMod val="20000"/>
                    <a:lumOff val="80000"/>
                  </a:schemeClr>
                </a:solidFill>
              </a:rPr>
              <a:t>Exchange Online Shell</a:t>
            </a:r>
            <a:endParaRPr lang="fr-CA" dirty="0">
              <a:solidFill>
                <a:schemeClr val="bg2">
                  <a:lumMod val="20000"/>
                  <a:lumOff val="80000"/>
                </a:schemeClr>
              </a:solidFill>
            </a:endParaRPr>
          </a:p>
        </p:txBody>
      </p:sp>
      <p:sp>
        <p:nvSpPr>
          <p:cNvPr id="17" name="Rectangle: Rounded Corners 16">
            <a:extLst>
              <a:ext uri="{FF2B5EF4-FFF2-40B4-BE49-F238E27FC236}">
                <a16:creationId xmlns:a16="http://schemas.microsoft.com/office/drawing/2014/main" id="{4587DA8D-AB40-402F-92BD-C8142C8CD919}"/>
              </a:ext>
            </a:extLst>
          </p:cNvPr>
          <p:cNvSpPr/>
          <p:nvPr/>
        </p:nvSpPr>
        <p:spPr>
          <a:xfrm>
            <a:off x="8670554" y="3713300"/>
            <a:ext cx="2436853" cy="673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8" name="TextBox 17">
            <a:extLst>
              <a:ext uri="{FF2B5EF4-FFF2-40B4-BE49-F238E27FC236}">
                <a16:creationId xmlns:a16="http://schemas.microsoft.com/office/drawing/2014/main" id="{1C1A4596-7E72-4FD9-90C4-336BFABD6F21}"/>
              </a:ext>
            </a:extLst>
          </p:cNvPr>
          <p:cNvSpPr txBox="1"/>
          <p:nvPr/>
        </p:nvSpPr>
        <p:spPr>
          <a:xfrm>
            <a:off x="8749461" y="3865151"/>
            <a:ext cx="2279037" cy="369332"/>
          </a:xfrm>
          <a:prstGeom prst="rect">
            <a:avLst/>
          </a:prstGeom>
          <a:noFill/>
        </p:spPr>
        <p:txBody>
          <a:bodyPr wrap="square" rtlCol="0">
            <a:spAutoFit/>
          </a:bodyPr>
          <a:lstStyle/>
          <a:p>
            <a:pPr algn="ctr"/>
            <a:r>
              <a:rPr lang="en-US" dirty="0">
                <a:solidFill>
                  <a:schemeClr val="bg2">
                    <a:lumMod val="20000"/>
                    <a:lumOff val="80000"/>
                  </a:schemeClr>
                </a:solidFill>
              </a:rPr>
              <a:t>…</a:t>
            </a:r>
            <a:endParaRPr lang="fr-CA" dirty="0">
              <a:solidFill>
                <a:schemeClr val="bg2">
                  <a:lumMod val="20000"/>
                  <a:lumOff val="80000"/>
                </a:schemeClr>
              </a:solidFill>
            </a:endParaRPr>
          </a:p>
        </p:txBody>
      </p:sp>
      <p:cxnSp>
        <p:nvCxnSpPr>
          <p:cNvPr id="22" name="Straight Arrow Connector 21">
            <a:extLst>
              <a:ext uri="{FF2B5EF4-FFF2-40B4-BE49-F238E27FC236}">
                <a16:creationId xmlns:a16="http://schemas.microsoft.com/office/drawing/2014/main" id="{6F6CFE93-B9A7-45A9-BBF1-4C30897CF335}"/>
              </a:ext>
            </a:extLst>
          </p:cNvPr>
          <p:cNvCxnSpPr/>
          <p:nvPr/>
        </p:nvCxnSpPr>
        <p:spPr>
          <a:xfrm flipH="1">
            <a:off x="2274396" y="2847959"/>
            <a:ext cx="1378562" cy="758583"/>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F000358-DF8C-4273-9EE7-6881D1A1B4E4}"/>
              </a:ext>
            </a:extLst>
          </p:cNvPr>
          <p:cNvCxnSpPr>
            <a:cxnSpLocks/>
          </p:cNvCxnSpPr>
          <p:nvPr/>
        </p:nvCxnSpPr>
        <p:spPr>
          <a:xfrm>
            <a:off x="4372218" y="3108888"/>
            <a:ext cx="0" cy="548712"/>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9EB8DD7-D35C-412C-8246-EABF053D1225}"/>
              </a:ext>
            </a:extLst>
          </p:cNvPr>
          <p:cNvCxnSpPr>
            <a:cxnSpLocks/>
          </p:cNvCxnSpPr>
          <p:nvPr/>
        </p:nvCxnSpPr>
        <p:spPr>
          <a:xfrm>
            <a:off x="4609134" y="3003293"/>
            <a:ext cx="2093372" cy="654307"/>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8BFC6DF-B589-41D6-AE73-CCD827072A71}"/>
              </a:ext>
            </a:extLst>
          </p:cNvPr>
          <p:cNvCxnSpPr>
            <a:cxnSpLocks/>
          </p:cNvCxnSpPr>
          <p:nvPr/>
        </p:nvCxnSpPr>
        <p:spPr>
          <a:xfrm>
            <a:off x="4687848" y="2847959"/>
            <a:ext cx="5092055" cy="809641"/>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32C762BA-D4C5-47A4-918E-1C5ED75D1C92}"/>
              </a:ext>
            </a:extLst>
          </p:cNvPr>
          <p:cNvPicPr>
            <a:picLocks noChangeAspect="1"/>
          </p:cNvPicPr>
          <p:nvPr/>
        </p:nvPicPr>
        <p:blipFill>
          <a:blip r:embed="rId3"/>
          <a:stretch>
            <a:fillRect/>
          </a:stretch>
        </p:blipFill>
        <p:spPr>
          <a:xfrm>
            <a:off x="6540128" y="5455066"/>
            <a:ext cx="1311198" cy="486858"/>
          </a:xfrm>
          <a:prstGeom prst="rect">
            <a:avLst/>
          </a:prstGeom>
        </p:spPr>
      </p:pic>
      <p:pic>
        <p:nvPicPr>
          <p:cNvPr id="33" name="Picture 32">
            <a:extLst>
              <a:ext uri="{FF2B5EF4-FFF2-40B4-BE49-F238E27FC236}">
                <a16:creationId xmlns:a16="http://schemas.microsoft.com/office/drawing/2014/main" id="{02A16E0E-0419-44CC-80B9-5A61E9600E98}"/>
              </a:ext>
            </a:extLst>
          </p:cNvPr>
          <p:cNvPicPr>
            <a:picLocks noChangeAspect="1"/>
          </p:cNvPicPr>
          <p:nvPr/>
        </p:nvPicPr>
        <p:blipFill>
          <a:blip r:embed="rId4"/>
          <a:stretch>
            <a:fillRect/>
          </a:stretch>
        </p:blipFill>
        <p:spPr>
          <a:xfrm>
            <a:off x="1012333" y="5455066"/>
            <a:ext cx="1262063" cy="414338"/>
          </a:xfrm>
          <a:prstGeom prst="rect">
            <a:avLst/>
          </a:prstGeom>
        </p:spPr>
      </p:pic>
      <p:pic>
        <p:nvPicPr>
          <p:cNvPr id="34" name="Picture 2" descr="See the source image">
            <a:extLst>
              <a:ext uri="{FF2B5EF4-FFF2-40B4-BE49-F238E27FC236}">
                <a16:creationId xmlns:a16="http://schemas.microsoft.com/office/drawing/2014/main" id="{72586C5E-2A36-4230-98E0-047BB4A0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6554" y="5529943"/>
            <a:ext cx="491326" cy="339461"/>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B0A398E0-8F3E-483E-A561-9226E5831A51}"/>
              </a:ext>
            </a:extLst>
          </p:cNvPr>
          <p:cNvSpPr txBox="1"/>
          <p:nvPr/>
        </p:nvSpPr>
        <p:spPr>
          <a:xfrm>
            <a:off x="9297368" y="5561264"/>
            <a:ext cx="2028195" cy="307777"/>
          </a:xfrm>
          <a:prstGeom prst="rect">
            <a:avLst/>
          </a:prstGeom>
          <a:noFill/>
        </p:spPr>
        <p:txBody>
          <a:bodyPr wrap="square" rtlCol="0">
            <a:spAutoFit/>
          </a:bodyPr>
          <a:lstStyle/>
          <a:p>
            <a:r>
              <a:rPr lang="en-CA" sz="1400" dirty="0"/>
              <a:t>Security &amp; Compliance</a:t>
            </a:r>
          </a:p>
        </p:txBody>
      </p:sp>
      <p:pic>
        <p:nvPicPr>
          <p:cNvPr id="36" name="Picture 35">
            <a:extLst>
              <a:ext uri="{FF2B5EF4-FFF2-40B4-BE49-F238E27FC236}">
                <a16:creationId xmlns:a16="http://schemas.microsoft.com/office/drawing/2014/main" id="{62071E97-9622-41B2-84F4-C7FCFC563A89}"/>
              </a:ext>
            </a:extLst>
          </p:cNvPr>
          <p:cNvPicPr>
            <a:picLocks noChangeAspect="1"/>
          </p:cNvPicPr>
          <p:nvPr/>
        </p:nvPicPr>
        <p:blipFill>
          <a:blip r:embed="rId6"/>
          <a:stretch>
            <a:fillRect/>
          </a:stretch>
        </p:blipFill>
        <p:spPr>
          <a:xfrm>
            <a:off x="3849646" y="5454703"/>
            <a:ext cx="1143000" cy="414338"/>
          </a:xfrm>
          <a:prstGeom prst="rect">
            <a:avLst/>
          </a:prstGeom>
        </p:spPr>
      </p:pic>
      <p:pic>
        <p:nvPicPr>
          <p:cNvPr id="37" name="Picture 36">
            <a:extLst>
              <a:ext uri="{FF2B5EF4-FFF2-40B4-BE49-F238E27FC236}">
                <a16:creationId xmlns:a16="http://schemas.microsoft.com/office/drawing/2014/main" id="{F2DA94FA-5358-45C9-BC82-7A42581411D1}"/>
              </a:ext>
            </a:extLst>
          </p:cNvPr>
          <p:cNvPicPr>
            <a:picLocks noChangeAspect="1"/>
          </p:cNvPicPr>
          <p:nvPr/>
        </p:nvPicPr>
        <p:blipFill>
          <a:blip r:embed="rId7"/>
          <a:stretch>
            <a:fillRect/>
          </a:stretch>
        </p:blipFill>
        <p:spPr>
          <a:xfrm>
            <a:off x="8853186" y="5054653"/>
            <a:ext cx="1171575" cy="400050"/>
          </a:xfrm>
          <a:prstGeom prst="rect">
            <a:avLst/>
          </a:prstGeom>
        </p:spPr>
      </p:pic>
      <p:cxnSp>
        <p:nvCxnSpPr>
          <p:cNvPr id="38" name="Straight Arrow Connector 37">
            <a:extLst>
              <a:ext uri="{FF2B5EF4-FFF2-40B4-BE49-F238E27FC236}">
                <a16:creationId xmlns:a16="http://schemas.microsoft.com/office/drawing/2014/main" id="{94DDDA48-810E-409B-BF42-2083004A349C}"/>
              </a:ext>
            </a:extLst>
          </p:cNvPr>
          <p:cNvCxnSpPr>
            <a:cxnSpLocks/>
          </p:cNvCxnSpPr>
          <p:nvPr/>
        </p:nvCxnSpPr>
        <p:spPr>
          <a:xfrm>
            <a:off x="1600395" y="4463469"/>
            <a:ext cx="0" cy="90224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79B028E-3012-461F-B535-C798800F485E}"/>
              </a:ext>
            </a:extLst>
          </p:cNvPr>
          <p:cNvCxnSpPr>
            <a:cxnSpLocks/>
          </p:cNvCxnSpPr>
          <p:nvPr/>
        </p:nvCxnSpPr>
        <p:spPr>
          <a:xfrm>
            <a:off x="4351912" y="4463469"/>
            <a:ext cx="0" cy="90224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98F02B2-715A-47BE-AC2D-705D0AF0FDEF}"/>
              </a:ext>
            </a:extLst>
          </p:cNvPr>
          <p:cNvCxnSpPr>
            <a:cxnSpLocks/>
          </p:cNvCxnSpPr>
          <p:nvPr/>
        </p:nvCxnSpPr>
        <p:spPr>
          <a:xfrm>
            <a:off x="7072097" y="4463468"/>
            <a:ext cx="0" cy="90224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19C634B-64EE-4F6A-AE76-8DBE9064401F}"/>
              </a:ext>
            </a:extLst>
          </p:cNvPr>
          <p:cNvCxnSpPr>
            <a:cxnSpLocks/>
          </p:cNvCxnSpPr>
          <p:nvPr/>
        </p:nvCxnSpPr>
        <p:spPr>
          <a:xfrm>
            <a:off x="9779903" y="4463468"/>
            <a:ext cx="0" cy="637677"/>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5A7DD46-361C-4058-9DF3-839CDCA7D761}"/>
              </a:ext>
            </a:extLst>
          </p:cNvPr>
          <p:cNvSpPr txBox="1"/>
          <p:nvPr/>
        </p:nvSpPr>
        <p:spPr>
          <a:xfrm>
            <a:off x="43431" y="4695272"/>
            <a:ext cx="1119596" cy="646331"/>
          </a:xfrm>
          <a:prstGeom prst="rect">
            <a:avLst/>
          </a:prstGeom>
          <a:noFill/>
        </p:spPr>
        <p:txBody>
          <a:bodyPr wrap="square" rtlCol="0">
            <a:spAutoFit/>
          </a:bodyPr>
          <a:lstStyle/>
          <a:p>
            <a:r>
              <a:rPr lang="en-US" dirty="0"/>
              <a:t>Remote Calls</a:t>
            </a:r>
            <a:endParaRPr lang="fr-CA" dirty="0"/>
          </a:p>
        </p:txBody>
      </p:sp>
      <p:sp>
        <p:nvSpPr>
          <p:cNvPr id="44" name="Left Brace 43">
            <a:extLst>
              <a:ext uri="{FF2B5EF4-FFF2-40B4-BE49-F238E27FC236}">
                <a16:creationId xmlns:a16="http://schemas.microsoft.com/office/drawing/2014/main" id="{F15CB91C-8262-4C88-A8AF-0AB96A2B25C5}"/>
              </a:ext>
            </a:extLst>
          </p:cNvPr>
          <p:cNvSpPr/>
          <p:nvPr/>
        </p:nvSpPr>
        <p:spPr>
          <a:xfrm>
            <a:off x="993147" y="4499798"/>
            <a:ext cx="287780" cy="867983"/>
          </a:xfrm>
          <a:prstGeom prst="leftBrac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Tree>
    <p:extLst>
      <p:ext uri="{BB962C8B-B14F-4D97-AF65-F5344CB8AC3E}">
        <p14:creationId xmlns:p14="http://schemas.microsoft.com/office/powerpoint/2010/main" val="2706857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Office365DSC</a:t>
            </a:r>
          </a:p>
        </p:txBody>
      </p:sp>
      <p:sp>
        <p:nvSpPr>
          <p:cNvPr id="5" name="TextBox 4">
            <a:extLst>
              <a:ext uri="{FF2B5EF4-FFF2-40B4-BE49-F238E27FC236}">
                <a16:creationId xmlns:a16="http://schemas.microsoft.com/office/drawing/2014/main" id="{7C42340F-895E-46B5-A9B3-9BA4D440D51C}"/>
              </a:ext>
            </a:extLst>
          </p:cNvPr>
          <p:cNvSpPr txBox="1"/>
          <p:nvPr/>
        </p:nvSpPr>
        <p:spPr>
          <a:xfrm>
            <a:off x="3842751" y="5694563"/>
            <a:ext cx="8551026" cy="584775"/>
          </a:xfrm>
          <a:prstGeom prst="rect">
            <a:avLst/>
          </a:prstGeom>
          <a:noFill/>
        </p:spPr>
        <p:txBody>
          <a:bodyPr wrap="square" rtlCol="0" anchor="t">
            <a:spAutoFit/>
          </a:bodyPr>
          <a:lstStyle/>
          <a:p>
            <a:r>
              <a:rPr lang="en-CA" sz="3200">
                <a:solidFill>
                  <a:schemeClr val="accent3"/>
                </a:solidFill>
                <a:hlinkClick r:id="rId2"/>
              </a:rPr>
              <a:t>Aka.ms/Office365DSC</a:t>
            </a:r>
            <a:endParaRPr lang="en-CA" sz="3200">
              <a:solidFill>
                <a:schemeClr val="accent3"/>
              </a:solidFill>
            </a:endParaRPr>
          </a:p>
        </p:txBody>
      </p:sp>
      <p:pic>
        <p:nvPicPr>
          <p:cNvPr id="6" name="Picture 5">
            <a:extLst>
              <a:ext uri="{FF2B5EF4-FFF2-40B4-BE49-F238E27FC236}">
                <a16:creationId xmlns:a16="http://schemas.microsoft.com/office/drawing/2014/main" id="{C48E6424-CBE8-44F7-BFCE-0EF90181BB82}"/>
              </a:ext>
            </a:extLst>
          </p:cNvPr>
          <p:cNvPicPr>
            <a:picLocks noChangeAspect="1"/>
          </p:cNvPicPr>
          <p:nvPr/>
        </p:nvPicPr>
        <p:blipFill>
          <a:blip r:embed="rId3"/>
          <a:stretch>
            <a:fillRect/>
          </a:stretch>
        </p:blipFill>
        <p:spPr>
          <a:xfrm>
            <a:off x="5397125" y="3874598"/>
            <a:ext cx="1428949" cy="1428949"/>
          </a:xfrm>
          <a:prstGeom prst="rect">
            <a:avLst/>
          </a:prstGeom>
        </p:spPr>
      </p:pic>
      <p:sp>
        <p:nvSpPr>
          <p:cNvPr id="25" name="TextBox 24">
            <a:extLst>
              <a:ext uri="{FF2B5EF4-FFF2-40B4-BE49-F238E27FC236}">
                <a16:creationId xmlns:a16="http://schemas.microsoft.com/office/drawing/2014/main" id="{DE698F89-C9BE-428E-88F0-A5DC48E73A6F}"/>
              </a:ext>
            </a:extLst>
          </p:cNvPr>
          <p:cNvSpPr txBox="1"/>
          <p:nvPr/>
        </p:nvSpPr>
        <p:spPr>
          <a:xfrm>
            <a:off x="1057645" y="2259467"/>
            <a:ext cx="10415573" cy="2739211"/>
          </a:xfrm>
          <a:prstGeom prst="rect">
            <a:avLst/>
          </a:prstGeom>
          <a:noFill/>
        </p:spPr>
        <p:txBody>
          <a:bodyPr wrap="square" rtlCol="0" anchor="t">
            <a:spAutoFit/>
          </a:bodyPr>
          <a:lstStyle/>
          <a:p>
            <a:r>
              <a:rPr lang="en-CA" sz="2800" b="1"/>
              <a:t>Help wanted </a:t>
            </a:r>
          </a:p>
          <a:p>
            <a:pPr marL="457200" indent="-457200">
              <a:buFont typeface="Corbel" panose="020B0503020204020204" pitchFamily="34" charset="0"/>
              <a:buChar char="⁻"/>
            </a:pPr>
            <a:r>
              <a:rPr lang="en-CA" sz="2400"/>
              <a:t>Testing</a:t>
            </a:r>
            <a:endParaRPr lang="en-CA" sz="2800" b="1"/>
          </a:p>
          <a:p>
            <a:pPr marL="457200" indent="-457200">
              <a:buFont typeface="Corbel" panose="020B0503020204020204" pitchFamily="34" charset="0"/>
              <a:buChar char="⁻"/>
            </a:pPr>
            <a:r>
              <a:rPr lang="en-CA" sz="2400"/>
              <a:t>Development</a:t>
            </a:r>
          </a:p>
          <a:p>
            <a:pPr marL="457200" indent="-457200">
              <a:buFont typeface="Corbel" panose="020B0503020204020204" pitchFamily="34" charset="0"/>
              <a:buChar char="⁻"/>
            </a:pPr>
            <a:r>
              <a:rPr lang="en-CA" sz="2400"/>
              <a:t>Suggestions and ideas</a:t>
            </a:r>
          </a:p>
          <a:p>
            <a:pPr marL="457200" indent="-457200">
              <a:buFont typeface="Corbel" panose="020B0503020204020204" pitchFamily="34" charset="0"/>
              <a:buChar char="⁻"/>
            </a:pPr>
            <a:r>
              <a:rPr lang="en-CA" sz="2400"/>
              <a:t>Please visit </a:t>
            </a:r>
            <a:r>
              <a:rPr lang="en-CA" sz="2400" err="1"/>
              <a:t>Github</a:t>
            </a:r>
            <a:r>
              <a:rPr lang="en-CA" sz="2400"/>
              <a:t> site</a:t>
            </a:r>
          </a:p>
          <a:p>
            <a:endParaRPr lang="en-CA" sz="2400"/>
          </a:p>
          <a:p>
            <a:pPr marL="342900" indent="-342900">
              <a:buFont typeface="Arial"/>
              <a:buChar char="•"/>
            </a:pPr>
            <a:endParaRPr lang="en-CA" sz="2400"/>
          </a:p>
        </p:txBody>
      </p:sp>
    </p:spTree>
    <p:extLst>
      <p:ext uri="{BB962C8B-B14F-4D97-AF65-F5344CB8AC3E}">
        <p14:creationId xmlns:p14="http://schemas.microsoft.com/office/powerpoint/2010/main" val="3507955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US" sz="3600" dirty="0"/>
              <a:t>‏</a:t>
            </a:r>
            <a:r>
              <a:rPr lang="en-US" sz="3200" dirty="0"/>
              <a:t>@NikCharlebois</a:t>
            </a:r>
          </a:p>
        </p:txBody>
      </p:sp>
      <p:sp>
        <p:nvSpPr>
          <p:cNvPr id="12" name="Content Placeholder 6"/>
          <p:cNvSpPr>
            <a:spLocks noGrp="1"/>
          </p:cNvSpPr>
          <p:nvPr>
            <p:ph idx="1"/>
          </p:nvPr>
        </p:nvSpPr>
        <p:spPr/>
        <p:txBody>
          <a:bodyPr>
            <a:normAutofit/>
          </a:bodyPr>
          <a:lstStyle/>
          <a:p>
            <a:pPr fontAlgn="base"/>
            <a:r>
              <a:rPr lang="en-US" sz="3200" dirty="0"/>
              <a:t>Microsoft Senior Premier Field Engineer</a:t>
            </a:r>
          </a:p>
          <a:p>
            <a:pPr lvl="1" fontAlgn="base"/>
            <a:r>
              <a:rPr lang="en-US" sz="2000" dirty="0"/>
              <a:t>Focusing on SharePoint Development and Automation</a:t>
            </a:r>
          </a:p>
          <a:p>
            <a:pPr lvl="1" fontAlgn="base"/>
            <a:r>
              <a:rPr lang="en-US" sz="2000" dirty="0"/>
              <a:t>Overall DSC goodness evangelist</a:t>
            </a:r>
          </a:p>
          <a:p>
            <a:pPr fontAlgn="base"/>
            <a:r>
              <a:rPr lang="en-US" sz="3200" dirty="0"/>
              <a:t>About Me</a:t>
            </a:r>
          </a:p>
          <a:p>
            <a:pPr lvl="1" fontAlgn="base"/>
            <a:r>
              <a:rPr lang="en-US" sz="2000" dirty="0"/>
              <a:t>Ex-PowerShell MVP</a:t>
            </a:r>
          </a:p>
          <a:p>
            <a:pPr lvl="1" fontAlgn="base"/>
            <a:r>
              <a:rPr lang="en-US" sz="2000" dirty="0"/>
              <a:t>Author of the books Beginning PowerShell for SharePoint 2013 and 2016 &amp; Office 365 Experts</a:t>
            </a:r>
          </a:p>
          <a:p>
            <a:pPr lvl="1" fontAlgn="base"/>
            <a:r>
              <a:rPr lang="en-US" sz="2000" dirty="0"/>
              <a:t>Based in Gatineau, Quebec</a:t>
            </a:r>
          </a:p>
          <a:p>
            <a:pPr lvl="1" fontAlgn="base"/>
            <a:r>
              <a:rPr lang="en-US" sz="2000" dirty="0"/>
              <a:t>Speaker at various technology conference</a:t>
            </a:r>
          </a:p>
          <a:p>
            <a:pPr lvl="1" fontAlgn="base"/>
            <a:r>
              <a:rPr lang="en-US" sz="2000" dirty="0"/>
              <a:t>Blogger at </a:t>
            </a:r>
            <a:r>
              <a:rPr lang="en-US" sz="2000" dirty="0">
                <a:hlinkClick r:id="rId3"/>
              </a:rPr>
              <a:t>http://NikCharlebois.com</a:t>
            </a:r>
            <a:r>
              <a:rPr lang="en-US" sz="2000" dirty="0"/>
              <a:t> </a:t>
            </a:r>
          </a:p>
          <a:p>
            <a:pPr lvl="1" fontAlgn="base"/>
            <a:r>
              <a:rPr lang="en-US" sz="2000" dirty="0"/>
              <a:t>Co-Owner of SharePointDSC and Owner of ReverseDSC &amp; Office365DSC</a:t>
            </a:r>
          </a:p>
        </p:txBody>
      </p:sp>
      <p:pic>
        <p:nvPicPr>
          <p:cNvPr id="1026" name="Picture 2" descr="Image may contain: 1 person">
            <a:extLst>
              <a:ext uri="{FF2B5EF4-FFF2-40B4-BE49-F238E27FC236}">
                <a16:creationId xmlns:a16="http://schemas.microsoft.com/office/drawing/2014/main" id="{62A5EA1E-80F5-4DDF-B4F0-DBE682EFC1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617" y="690007"/>
            <a:ext cx="3011186" cy="30111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5" name="Picture 4" descr="See the source image">
            <a:extLst>
              <a:ext uri="{FF2B5EF4-FFF2-40B4-BE49-F238E27FC236}">
                <a16:creationId xmlns:a16="http://schemas.microsoft.com/office/drawing/2014/main" id="{64DCD52F-4191-4365-9384-1A09456316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5107" y="4498306"/>
            <a:ext cx="452510" cy="452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441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dirty="0"/>
              <a:t>Demo 2</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dirty="0"/>
              <a:t>Teams Deployment</a:t>
            </a:r>
          </a:p>
        </p:txBody>
      </p:sp>
    </p:spTree>
    <p:extLst>
      <p:ext uri="{BB962C8B-B14F-4D97-AF65-F5344CB8AC3E}">
        <p14:creationId xmlns:p14="http://schemas.microsoft.com/office/powerpoint/2010/main" val="3500563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948799"/>
            <a:ext cx="7315200" cy="1474382"/>
          </a:xfrm>
        </p:spPr>
        <p:txBody>
          <a:bodyPr vert="horz" lIns="91440" tIns="45720" rIns="91440" bIns="45720" rtlCol="0" anchor="ctr">
            <a:normAutofit/>
          </a:bodyPr>
          <a:lstStyle/>
          <a:p>
            <a:pPr defTabSz="914400">
              <a:lnSpc>
                <a:spcPct val="90000"/>
              </a:lnSpc>
            </a:pPr>
            <a:r>
              <a:rPr lang="en-US" sz="6600" kern="1200" dirty="0">
                <a:solidFill>
                  <a:srgbClr val="FFFFFF"/>
                </a:solidFill>
                <a:latin typeface="+mj-lt"/>
                <a:ea typeface="+mj-ea"/>
                <a:cs typeface="+mj-cs"/>
              </a:rPr>
              <a:t>ReverseDSC</a:t>
            </a:r>
          </a:p>
        </p:txBody>
      </p:sp>
    </p:spTree>
    <p:extLst>
      <p:ext uri="{BB962C8B-B14F-4D97-AF65-F5344CB8AC3E}">
        <p14:creationId xmlns:p14="http://schemas.microsoft.com/office/powerpoint/2010/main" val="1876605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ReverseDSC</a:t>
            </a:r>
          </a:p>
        </p:txBody>
      </p:sp>
      <p:sp>
        <p:nvSpPr>
          <p:cNvPr id="24" name="TextBox 23">
            <a:extLst>
              <a:ext uri="{FF2B5EF4-FFF2-40B4-BE49-F238E27FC236}">
                <a16:creationId xmlns:a16="http://schemas.microsoft.com/office/drawing/2014/main" id="{832CCD12-A966-45D9-9116-AF36D17A568B}"/>
              </a:ext>
            </a:extLst>
          </p:cNvPr>
          <p:cNvSpPr txBox="1"/>
          <p:nvPr/>
        </p:nvSpPr>
        <p:spPr>
          <a:xfrm>
            <a:off x="888213" y="1958451"/>
            <a:ext cx="8877879" cy="3416320"/>
          </a:xfrm>
          <a:prstGeom prst="rect">
            <a:avLst/>
          </a:prstGeom>
          <a:noFill/>
        </p:spPr>
        <p:txBody>
          <a:bodyPr wrap="square" rtlCol="0">
            <a:spAutoFit/>
          </a:bodyPr>
          <a:lstStyle/>
          <a:p>
            <a:pPr marL="285750" indent="-285750">
              <a:buFontTx/>
              <a:buChar char="-"/>
            </a:pPr>
            <a:r>
              <a:rPr lang="fr-CA" sz="2400" dirty="0" err="1"/>
              <a:t>Extract</a:t>
            </a:r>
            <a:r>
              <a:rPr lang="fr-CA" sz="2400" dirty="0"/>
              <a:t> DSC Configuration </a:t>
            </a:r>
            <a:r>
              <a:rPr lang="fr-CA" sz="2400" dirty="0" err="1"/>
              <a:t>from</a:t>
            </a:r>
            <a:r>
              <a:rPr lang="fr-CA" sz="2400" dirty="0"/>
              <a:t> </a:t>
            </a:r>
            <a:r>
              <a:rPr lang="fr-CA" sz="2400" dirty="0" err="1"/>
              <a:t>existing</a:t>
            </a:r>
            <a:r>
              <a:rPr lang="fr-CA" sz="2400" dirty="0"/>
              <a:t> </a:t>
            </a:r>
            <a:r>
              <a:rPr lang="fr-CA" sz="2400" dirty="0" err="1"/>
              <a:t>environments</a:t>
            </a:r>
            <a:r>
              <a:rPr lang="fr-CA" sz="2400" dirty="0"/>
              <a:t>;</a:t>
            </a:r>
          </a:p>
          <a:p>
            <a:pPr marL="285750" indent="-285750">
              <a:buFontTx/>
              <a:buChar char="-"/>
            </a:pPr>
            <a:endParaRPr lang="fr-CA" sz="2400" dirty="0"/>
          </a:p>
          <a:p>
            <a:pPr marL="285750" indent="-285750">
              <a:buFontTx/>
              <a:buChar char="-"/>
            </a:pPr>
            <a:r>
              <a:rPr lang="fr-CA" sz="2400" dirty="0"/>
              <a:t>Native </a:t>
            </a:r>
            <a:r>
              <a:rPr lang="fr-CA" sz="2400" dirty="0" err="1"/>
              <a:t>feature</a:t>
            </a:r>
            <a:r>
              <a:rPr lang="fr-CA" sz="2400" dirty="0"/>
              <a:t> </a:t>
            </a:r>
            <a:r>
              <a:rPr lang="fr-CA" sz="2400" dirty="0" err="1"/>
              <a:t>inside</a:t>
            </a:r>
            <a:r>
              <a:rPr lang="fr-CA" sz="2400" dirty="0"/>
              <a:t> of Office365DSC;</a:t>
            </a:r>
          </a:p>
          <a:p>
            <a:pPr marL="285750" indent="-285750">
              <a:buFontTx/>
              <a:buChar char="-"/>
            </a:pPr>
            <a:endParaRPr lang="fr-CA" sz="2400" dirty="0"/>
          </a:p>
          <a:p>
            <a:pPr marL="285750" indent="-285750">
              <a:buFontTx/>
              <a:buChar char="-"/>
            </a:pPr>
            <a:r>
              <a:rPr lang="fr-CA" sz="2400" dirty="0" err="1"/>
              <a:t>Installing</a:t>
            </a:r>
            <a:r>
              <a:rPr lang="fr-CA" sz="2400" dirty="0"/>
              <a:t> Office365DSC exposes </a:t>
            </a:r>
            <a:r>
              <a:rPr lang="fr-CA" sz="2400" b="1" dirty="0"/>
              <a:t>Export-O365Configuration;</a:t>
            </a:r>
          </a:p>
          <a:p>
            <a:pPr marL="285750" indent="-285750">
              <a:buFontTx/>
              <a:buChar char="-"/>
            </a:pPr>
            <a:endParaRPr lang="fr-CA" sz="2400" b="1" dirty="0"/>
          </a:p>
          <a:p>
            <a:pPr marL="285750" indent="-285750">
              <a:buFontTx/>
              <a:buChar char="-"/>
            </a:pPr>
            <a:r>
              <a:rPr lang="fr-CA" sz="2400" dirty="0" err="1"/>
              <a:t>Offers</a:t>
            </a:r>
            <a:r>
              <a:rPr lang="fr-CA" sz="2400" dirty="0"/>
              <a:t> a RETRO User interface straight out of the 90’s for </a:t>
            </a:r>
            <a:r>
              <a:rPr lang="fr-CA" sz="2400" dirty="0" err="1"/>
              <a:t>granular</a:t>
            </a:r>
            <a:r>
              <a:rPr lang="fr-CA" sz="2400" dirty="0"/>
              <a:t> extractions</a:t>
            </a:r>
          </a:p>
          <a:p>
            <a:endParaRPr lang="fr-CA" sz="2400" b="1" dirty="0"/>
          </a:p>
        </p:txBody>
      </p:sp>
      <p:pic>
        <p:nvPicPr>
          <p:cNvPr id="3" name="Picture 2" descr="https://github.com/Microsoft/ReverseDSC/blob/master/Images/DSCModuleIcon.png?raw=true">
            <a:extLst>
              <a:ext uri="{FF2B5EF4-FFF2-40B4-BE49-F238E27FC236}">
                <a16:creationId xmlns:a16="http://schemas.microsoft.com/office/drawing/2014/main" id="{11E10273-FAA9-4D1A-A72F-AA9CFA33F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5795" y="4449815"/>
            <a:ext cx="2187318" cy="2187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805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ReverseDSC Scenarios</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4524315"/>
          </a:xfrm>
          <a:prstGeom prst="rect">
            <a:avLst/>
          </a:prstGeom>
          <a:noFill/>
        </p:spPr>
        <p:txBody>
          <a:bodyPr wrap="square" rtlCol="0">
            <a:spAutoFit/>
          </a:bodyPr>
          <a:lstStyle/>
          <a:p>
            <a:pPr marL="285750" indent="-285750">
              <a:buFontTx/>
              <a:buChar char="-"/>
            </a:pPr>
            <a:r>
              <a:rPr lang="fr-CA" sz="2400" dirty="0" err="1"/>
              <a:t>Recreating</a:t>
            </a:r>
            <a:r>
              <a:rPr lang="fr-CA" sz="2400" dirty="0"/>
              <a:t> an </a:t>
            </a:r>
            <a:r>
              <a:rPr lang="fr-CA" sz="2400" dirty="0" err="1"/>
              <a:t>environment</a:t>
            </a:r>
            <a:r>
              <a:rPr lang="fr-CA" sz="2400" dirty="0"/>
              <a:t> for Troubleshooting;</a:t>
            </a:r>
          </a:p>
          <a:p>
            <a:pPr marL="285750" indent="-285750">
              <a:buFontTx/>
              <a:buChar char="-"/>
            </a:pPr>
            <a:endParaRPr lang="fr-CA" sz="2400" dirty="0"/>
          </a:p>
          <a:p>
            <a:pPr marL="285750" indent="-285750">
              <a:buFontTx/>
              <a:buChar char="-"/>
            </a:pPr>
            <a:r>
              <a:rPr lang="fr-CA" sz="2400" dirty="0"/>
              <a:t>Point-in-time snapshot;</a:t>
            </a:r>
          </a:p>
          <a:p>
            <a:pPr marL="285750" indent="-285750">
              <a:buFontTx/>
              <a:buChar char="-"/>
            </a:pPr>
            <a:endParaRPr lang="fr-CA" sz="2400" dirty="0"/>
          </a:p>
          <a:p>
            <a:pPr marL="285750" indent="-285750">
              <a:buFontTx/>
              <a:buChar char="-"/>
            </a:pPr>
            <a:r>
              <a:rPr lang="fr-CA" sz="2400" dirty="0"/>
              <a:t>Delta </a:t>
            </a:r>
            <a:r>
              <a:rPr lang="fr-CA" sz="2400" dirty="0" err="1"/>
              <a:t>Analysis</a:t>
            </a:r>
            <a:r>
              <a:rPr lang="fr-CA" sz="2400" dirty="0"/>
              <a:t>;</a:t>
            </a:r>
          </a:p>
          <a:p>
            <a:pPr marL="285750" indent="-285750">
              <a:buFontTx/>
              <a:buChar char="-"/>
            </a:pPr>
            <a:endParaRPr lang="fr-CA" sz="2400" dirty="0"/>
          </a:p>
          <a:p>
            <a:pPr marL="285750" indent="-285750">
              <a:buFontTx/>
              <a:buChar char="-"/>
            </a:pPr>
            <a:r>
              <a:rPr lang="fr-CA" sz="2400" dirty="0" err="1"/>
              <a:t>Disaster</a:t>
            </a:r>
            <a:r>
              <a:rPr lang="fr-CA" sz="2400" dirty="0"/>
              <a:t> </a:t>
            </a:r>
            <a:r>
              <a:rPr lang="fr-CA" sz="2400" dirty="0" err="1"/>
              <a:t>Recovery</a:t>
            </a:r>
            <a:r>
              <a:rPr lang="fr-CA" sz="2400" dirty="0"/>
              <a:t>;</a:t>
            </a:r>
          </a:p>
          <a:p>
            <a:pPr marL="285750" indent="-285750">
              <a:buFontTx/>
              <a:buChar char="-"/>
            </a:pPr>
            <a:endParaRPr lang="fr-CA" sz="2400" dirty="0"/>
          </a:p>
          <a:p>
            <a:pPr marL="285750" indent="-285750">
              <a:buFontTx/>
              <a:buChar char="-"/>
            </a:pPr>
            <a:r>
              <a:rPr lang="fr-CA" sz="2400" dirty="0" err="1"/>
              <a:t>On-boarding</a:t>
            </a:r>
            <a:r>
              <a:rPr lang="fr-CA" sz="2400" dirty="0"/>
              <a:t> </a:t>
            </a:r>
            <a:r>
              <a:rPr lang="fr-CA" sz="2400" dirty="0" err="1"/>
              <a:t>existing</a:t>
            </a:r>
            <a:r>
              <a:rPr lang="fr-CA" sz="2400" dirty="0"/>
              <a:t> </a:t>
            </a:r>
            <a:r>
              <a:rPr lang="fr-CA" sz="2400" dirty="0" err="1"/>
              <a:t>environment</a:t>
            </a:r>
            <a:r>
              <a:rPr lang="fr-CA" sz="2400" dirty="0"/>
              <a:t> onto DSC for monitoring;</a:t>
            </a:r>
          </a:p>
          <a:p>
            <a:pPr marL="285750" indent="-285750">
              <a:buFontTx/>
              <a:buChar char="-"/>
            </a:pPr>
            <a:endParaRPr lang="fr-CA" sz="2400" dirty="0"/>
          </a:p>
          <a:p>
            <a:pPr marL="285750" indent="-285750">
              <a:buFontTx/>
              <a:buChar char="-"/>
            </a:pPr>
            <a:r>
              <a:rPr lang="fr-CA" sz="2400" dirty="0" err="1"/>
              <a:t>Keeping</a:t>
            </a:r>
            <a:r>
              <a:rPr lang="fr-CA" sz="2400" dirty="0"/>
              <a:t> </a:t>
            </a:r>
            <a:r>
              <a:rPr lang="fr-CA" sz="2400" dirty="0" err="1"/>
              <a:t>environments</a:t>
            </a:r>
            <a:r>
              <a:rPr lang="fr-CA" sz="2400" dirty="0"/>
              <a:t> in-</a:t>
            </a:r>
            <a:r>
              <a:rPr lang="fr-CA" sz="2400" dirty="0" err="1"/>
              <a:t>sync</a:t>
            </a:r>
            <a:r>
              <a:rPr lang="fr-CA" sz="2400" dirty="0"/>
              <a:t>;</a:t>
            </a:r>
          </a:p>
          <a:p>
            <a:endParaRPr lang="fr-CA" sz="2400" b="1" dirty="0"/>
          </a:p>
        </p:txBody>
      </p:sp>
      <p:pic>
        <p:nvPicPr>
          <p:cNvPr id="3" name="Picture 2" descr="https://github.com/Microsoft/ReverseDSC/blob/master/Images/DSCModuleIcon.png?raw=true">
            <a:extLst>
              <a:ext uri="{FF2B5EF4-FFF2-40B4-BE49-F238E27FC236}">
                <a16:creationId xmlns:a16="http://schemas.microsoft.com/office/drawing/2014/main" id="{11E10273-FAA9-4D1A-A72F-AA9CFA33F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5795" y="4449815"/>
            <a:ext cx="2187318" cy="2187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780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dirty="0"/>
              <a:t>Demo 3</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dirty="0"/>
              <a:t>ReverseDSC for Office365DSC</a:t>
            </a:r>
          </a:p>
        </p:txBody>
      </p:sp>
    </p:spTree>
    <p:extLst>
      <p:ext uri="{BB962C8B-B14F-4D97-AF65-F5344CB8AC3E}">
        <p14:creationId xmlns:p14="http://schemas.microsoft.com/office/powerpoint/2010/main" val="4025916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dirty="0"/>
              <a:t>Demo 4</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dirty="0"/>
              <a:t>Tenants Synchronization</a:t>
            </a:r>
          </a:p>
        </p:txBody>
      </p:sp>
    </p:spTree>
    <p:extLst>
      <p:ext uri="{BB962C8B-B14F-4D97-AF65-F5344CB8AC3E}">
        <p14:creationId xmlns:p14="http://schemas.microsoft.com/office/powerpoint/2010/main" val="31564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3223" y="3052123"/>
            <a:ext cx="7315200" cy="1474382"/>
          </a:xfrm>
        </p:spPr>
        <p:txBody>
          <a:bodyPr vert="horz" lIns="91440" tIns="45720" rIns="91440" bIns="45720" rtlCol="0" anchor="ctr">
            <a:normAutofit/>
          </a:bodyPr>
          <a:lstStyle/>
          <a:p>
            <a:pPr defTabSz="914400">
              <a:lnSpc>
                <a:spcPct val="90000"/>
              </a:lnSpc>
            </a:pPr>
            <a:r>
              <a:rPr lang="en-US" sz="6600" kern="1200" dirty="0">
                <a:solidFill>
                  <a:srgbClr val="FFFFFF"/>
                </a:solidFill>
                <a:latin typeface="+mj-lt"/>
                <a:ea typeface="+mj-ea"/>
                <a:cs typeface="+mj-cs"/>
              </a:rPr>
              <a:t>Azure Automation</a:t>
            </a:r>
          </a:p>
        </p:txBody>
      </p:sp>
    </p:spTree>
    <p:extLst>
      <p:ext uri="{BB962C8B-B14F-4D97-AF65-F5344CB8AC3E}">
        <p14:creationId xmlns:p14="http://schemas.microsoft.com/office/powerpoint/2010/main" val="3906033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0F88E-E303-4133-AC5B-14658597E1A9}"/>
              </a:ext>
            </a:extLst>
          </p:cNvPr>
          <p:cNvSpPr>
            <a:spLocks noGrp="1"/>
          </p:cNvSpPr>
          <p:nvPr>
            <p:ph type="title"/>
          </p:nvPr>
        </p:nvSpPr>
        <p:spPr/>
        <p:txBody>
          <a:bodyPr/>
          <a:lstStyle/>
          <a:p>
            <a:r>
              <a:rPr lang="en-US" dirty="0"/>
              <a:t>Dedicated Virtual Machine Agent</a:t>
            </a:r>
            <a:endParaRPr lang="fr-CA" dirty="0"/>
          </a:p>
        </p:txBody>
      </p:sp>
      <p:sp>
        <p:nvSpPr>
          <p:cNvPr id="3" name="Content Placeholder 2">
            <a:extLst>
              <a:ext uri="{FF2B5EF4-FFF2-40B4-BE49-F238E27FC236}">
                <a16:creationId xmlns:a16="http://schemas.microsoft.com/office/drawing/2014/main" id="{F3E37A59-05D9-46E1-9894-4B6481849532}"/>
              </a:ext>
            </a:extLst>
          </p:cNvPr>
          <p:cNvSpPr>
            <a:spLocks noGrp="1"/>
          </p:cNvSpPr>
          <p:nvPr>
            <p:ph idx="1"/>
          </p:nvPr>
        </p:nvSpPr>
        <p:spPr/>
        <p:txBody>
          <a:bodyPr/>
          <a:lstStyle/>
          <a:p>
            <a:r>
              <a:rPr lang="en-US" dirty="0"/>
              <a:t>Requires a Virtual Machine to be up and running to deploy configuration and do consistency checks;</a:t>
            </a:r>
            <a:endParaRPr lang="fr-CA" dirty="0"/>
          </a:p>
        </p:txBody>
      </p:sp>
      <p:pic>
        <p:nvPicPr>
          <p:cNvPr id="4" name="Picture 2" descr="DSC Resources Flow">
            <a:extLst>
              <a:ext uri="{FF2B5EF4-FFF2-40B4-BE49-F238E27FC236}">
                <a16:creationId xmlns:a16="http://schemas.microsoft.com/office/drawing/2014/main" id="{1A7F2400-EE5B-4AF0-8D09-F640240D05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321" y="4400374"/>
            <a:ext cx="1018838" cy="10188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45D4F8-8A9D-4C9E-ACE7-B0C7DB0D7C58}"/>
              </a:ext>
            </a:extLst>
          </p:cNvPr>
          <p:cNvSpPr txBox="1"/>
          <p:nvPr/>
        </p:nvSpPr>
        <p:spPr>
          <a:xfrm>
            <a:off x="1826957" y="4725127"/>
            <a:ext cx="4172820" cy="369332"/>
          </a:xfrm>
          <a:prstGeom prst="rect">
            <a:avLst/>
          </a:prstGeom>
          <a:noFill/>
        </p:spPr>
        <p:txBody>
          <a:bodyPr wrap="square" rtlCol="0">
            <a:spAutoFit/>
          </a:bodyPr>
          <a:lstStyle/>
          <a:p>
            <a:r>
              <a:rPr lang="en-US" dirty="0"/>
              <a:t>Config</a:t>
            </a:r>
            <a:endParaRPr lang="fr-CA" dirty="0"/>
          </a:p>
        </p:txBody>
      </p:sp>
      <p:pic>
        <p:nvPicPr>
          <p:cNvPr id="2050" name="Picture 2" descr="See the source image">
            <a:extLst>
              <a:ext uri="{FF2B5EF4-FFF2-40B4-BE49-F238E27FC236}">
                <a16:creationId xmlns:a16="http://schemas.microsoft.com/office/drawing/2014/main" id="{CDF11C24-FCB1-40C5-A0A7-EA396970D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5909" y="4015485"/>
            <a:ext cx="1419283" cy="14192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0C6D743-540D-4A66-BE23-C1878F69CF37}"/>
              </a:ext>
            </a:extLst>
          </p:cNvPr>
          <p:cNvSpPr txBox="1"/>
          <p:nvPr/>
        </p:nvSpPr>
        <p:spPr>
          <a:xfrm>
            <a:off x="4712246" y="5480935"/>
            <a:ext cx="2333683" cy="646331"/>
          </a:xfrm>
          <a:prstGeom prst="rect">
            <a:avLst/>
          </a:prstGeom>
          <a:noFill/>
        </p:spPr>
        <p:txBody>
          <a:bodyPr wrap="square" rtlCol="0">
            <a:spAutoFit/>
          </a:bodyPr>
          <a:lstStyle/>
          <a:p>
            <a:pPr algn="ctr"/>
            <a:r>
              <a:rPr lang="en-US" dirty="0"/>
              <a:t>Dedicated Virtual Machine</a:t>
            </a:r>
            <a:endParaRPr lang="fr-CA" dirty="0"/>
          </a:p>
        </p:txBody>
      </p:sp>
      <p:sp>
        <p:nvSpPr>
          <p:cNvPr id="7" name="Arrow: Right 6">
            <a:extLst>
              <a:ext uri="{FF2B5EF4-FFF2-40B4-BE49-F238E27FC236}">
                <a16:creationId xmlns:a16="http://schemas.microsoft.com/office/drawing/2014/main" id="{E9A34A80-2619-487B-9E7F-E4390D1ADAA0}"/>
              </a:ext>
            </a:extLst>
          </p:cNvPr>
          <p:cNvSpPr/>
          <p:nvPr/>
        </p:nvSpPr>
        <p:spPr>
          <a:xfrm>
            <a:off x="2922714" y="4824442"/>
            <a:ext cx="1896118" cy="270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9" name="Arrow: Right 8">
            <a:extLst>
              <a:ext uri="{FF2B5EF4-FFF2-40B4-BE49-F238E27FC236}">
                <a16:creationId xmlns:a16="http://schemas.microsoft.com/office/drawing/2014/main" id="{9ACD200D-E7A8-4781-B3B0-014029EABA32}"/>
              </a:ext>
            </a:extLst>
          </p:cNvPr>
          <p:cNvSpPr/>
          <p:nvPr/>
        </p:nvSpPr>
        <p:spPr>
          <a:xfrm>
            <a:off x="7045929" y="4824442"/>
            <a:ext cx="1896118" cy="270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052" name="Picture 4" descr="See the source image">
            <a:extLst>
              <a:ext uri="{FF2B5EF4-FFF2-40B4-BE49-F238E27FC236}">
                <a16:creationId xmlns:a16="http://schemas.microsoft.com/office/drawing/2014/main" id="{E963B5C0-48C0-4359-8D1E-4BD0F134E2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1470" y="3998233"/>
            <a:ext cx="1652418" cy="165241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E2FAFF4-6298-4612-8C3F-F44A2927E594}"/>
              </a:ext>
            </a:extLst>
          </p:cNvPr>
          <p:cNvSpPr txBox="1"/>
          <p:nvPr/>
        </p:nvSpPr>
        <p:spPr>
          <a:xfrm>
            <a:off x="9150837" y="5434931"/>
            <a:ext cx="2333683" cy="369332"/>
          </a:xfrm>
          <a:prstGeom prst="rect">
            <a:avLst/>
          </a:prstGeom>
          <a:noFill/>
        </p:spPr>
        <p:txBody>
          <a:bodyPr wrap="square" rtlCol="0">
            <a:spAutoFit/>
          </a:bodyPr>
          <a:lstStyle/>
          <a:p>
            <a:pPr algn="ctr"/>
            <a:r>
              <a:rPr lang="en-US" dirty="0"/>
              <a:t>Tenant</a:t>
            </a:r>
            <a:endParaRPr lang="fr-CA" dirty="0"/>
          </a:p>
        </p:txBody>
      </p:sp>
    </p:spTree>
    <p:extLst>
      <p:ext uri="{BB962C8B-B14F-4D97-AF65-F5344CB8AC3E}">
        <p14:creationId xmlns:p14="http://schemas.microsoft.com/office/powerpoint/2010/main" val="2087283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Pull Server</a:t>
            </a:r>
          </a:p>
        </p:txBody>
      </p:sp>
      <p:sp>
        <p:nvSpPr>
          <p:cNvPr id="10" name="TextBox 9">
            <a:extLst>
              <a:ext uri="{FF2B5EF4-FFF2-40B4-BE49-F238E27FC236}">
                <a16:creationId xmlns:a16="http://schemas.microsoft.com/office/drawing/2014/main" id="{12B0AC7A-141B-478E-BC80-CCDB2A2A44DF}"/>
              </a:ext>
            </a:extLst>
          </p:cNvPr>
          <p:cNvSpPr txBox="1"/>
          <p:nvPr/>
        </p:nvSpPr>
        <p:spPr>
          <a:xfrm>
            <a:off x="993308" y="2484491"/>
            <a:ext cx="9717790" cy="830997"/>
          </a:xfrm>
          <a:prstGeom prst="rect">
            <a:avLst/>
          </a:prstGeom>
          <a:noFill/>
        </p:spPr>
        <p:txBody>
          <a:bodyPr wrap="square" rtlCol="0">
            <a:spAutoFit/>
          </a:bodyPr>
          <a:lstStyle/>
          <a:p>
            <a:pPr marL="285750" indent="-285750">
              <a:buFontTx/>
              <a:buChar char="-"/>
            </a:pPr>
            <a:r>
              <a:rPr lang="en-CA" sz="2400" dirty="0"/>
              <a:t>Central server that stores all configurations for your enterprise (e.g. WFE, </a:t>
            </a:r>
            <a:r>
              <a:rPr lang="en-CA" sz="2400" dirty="0" err="1"/>
              <a:t>SQLServer</a:t>
            </a:r>
            <a:r>
              <a:rPr lang="en-CA" sz="2400" dirty="0"/>
              <a:t>, DC, etc.)c</a:t>
            </a:r>
          </a:p>
        </p:txBody>
      </p:sp>
      <p:sp>
        <p:nvSpPr>
          <p:cNvPr id="3" name="Rectangle 2">
            <a:extLst>
              <a:ext uri="{FF2B5EF4-FFF2-40B4-BE49-F238E27FC236}">
                <a16:creationId xmlns:a16="http://schemas.microsoft.com/office/drawing/2014/main" id="{89A3A111-5F46-4492-A436-72FB2B55B35B}"/>
              </a:ext>
            </a:extLst>
          </p:cNvPr>
          <p:cNvSpPr/>
          <p:nvPr/>
        </p:nvSpPr>
        <p:spPr>
          <a:xfrm>
            <a:off x="1507375" y="4466705"/>
            <a:ext cx="2698865" cy="1130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Pull Server</a:t>
            </a:r>
          </a:p>
        </p:txBody>
      </p:sp>
      <p:pic>
        <p:nvPicPr>
          <p:cNvPr id="5" name="Picture 4">
            <a:extLst>
              <a:ext uri="{FF2B5EF4-FFF2-40B4-BE49-F238E27FC236}">
                <a16:creationId xmlns:a16="http://schemas.microsoft.com/office/drawing/2014/main" id="{3CA65FDD-5BC9-4368-BD50-8F240AD2EEF9}"/>
              </a:ext>
            </a:extLst>
          </p:cNvPr>
          <p:cNvPicPr>
            <a:picLocks noChangeAspect="1"/>
          </p:cNvPicPr>
          <p:nvPr/>
        </p:nvPicPr>
        <p:blipFill>
          <a:blip r:embed="rId2"/>
          <a:stretch>
            <a:fillRect/>
          </a:stretch>
        </p:blipFill>
        <p:spPr>
          <a:xfrm>
            <a:off x="2366342" y="5226376"/>
            <a:ext cx="980930" cy="980930"/>
          </a:xfrm>
          <a:prstGeom prst="rect">
            <a:avLst/>
          </a:prstGeom>
        </p:spPr>
      </p:pic>
      <p:pic>
        <p:nvPicPr>
          <p:cNvPr id="9" name="Picture 8">
            <a:extLst>
              <a:ext uri="{FF2B5EF4-FFF2-40B4-BE49-F238E27FC236}">
                <a16:creationId xmlns:a16="http://schemas.microsoft.com/office/drawing/2014/main" id="{DD663D13-DFDD-497C-918E-7195463C6013}"/>
              </a:ext>
            </a:extLst>
          </p:cNvPr>
          <p:cNvPicPr>
            <a:picLocks noChangeAspect="1"/>
          </p:cNvPicPr>
          <p:nvPr/>
        </p:nvPicPr>
        <p:blipFill>
          <a:blip r:embed="rId3"/>
          <a:stretch>
            <a:fillRect/>
          </a:stretch>
        </p:blipFill>
        <p:spPr>
          <a:xfrm>
            <a:off x="6292659" y="3704711"/>
            <a:ext cx="470024" cy="693920"/>
          </a:xfrm>
          <a:prstGeom prst="rect">
            <a:avLst/>
          </a:prstGeom>
        </p:spPr>
      </p:pic>
      <p:pic>
        <p:nvPicPr>
          <p:cNvPr id="14" name="Picture 13">
            <a:extLst>
              <a:ext uri="{FF2B5EF4-FFF2-40B4-BE49-F238E27FC236}">
                <a16:creationId xmlns:a16="http://schemas.microsoft.com/office/drawing/2014/main" id="{79B7804E-061B-43AC-BB47-31464DCF45F1}"/>
              </a:ext>
            </a:extLst>
          </p:cNvPr>
          <p:cNvPicPr>
            <a:picLocks noChangeAspect="1"/>
          </p:cNvPicPr>
          <p:nvPr/>
        </p:nvPicPr>
        <p:blipFill>
          <a:blip r:embed="rId3"/>
          <a:stretch>
            <a:fillRect/>
          </a:stretch>
        </p:blipFill>
        <p:spPr>
          <a:xfrm>
            <a:off x="6728198" y="4727947"/>
            <a:ext cx="470024" cy="693920"/>
          </a:xfrm>
          <a:prstGeom prst="rect">
            <a:avLst/>
          </a:prstGeom>
        </p:spPr>
      </p:pic>
      <p:pic>
        <p:nvPicPr>
          <p:cNvPr id="15" name="Picture 14">
            <a:extLst>
              <a:ext uri="{FF2B5EF4-FFF2-40B4-BE49-F238E27FC236}">
                <a16:creationId xmlns:a16="http://schemas.microsoft.com/office/drawing/2014/main" id="{D5A6B923-B698-4FD0-AF59-86D1A513B4CC}"/>
              </a:ext>
            </a:extLst>
          </p:cNvPr>
          <p:cNvPicPr>
            <a:picLocks noChangeAspect="1"/>
          </p:cNvPicPr>
          <p:nvPr/>
        </p:nvPicPr>
        <p:blipFill>
          <a:blip r:embed="rId3"/>
          <a:stretch>
            <a:fillRect/>
          </a:stretch>
        </p:blipFill>
        <p:spPr>
          <a:xfrm>
            <a:off x="6292496" y="5751183"/>
            <a:ext cx="470024" cy="693920"/>
          </a:xfrm>
          <a:prstGeom prst="rect">
            <a:avLst/>
          </a:prstGeom>
        </p:spPr>
      </p:pic>
      <p:sp>
        <p:nvSpPr>
          <p:cNvPr id="16" name="Arrow: Left-Right 15">
            <a:extLst>
              <a:ext uri="{FF2B5EF4-FFF2-40B4-BE49-F238E27FC236}">
                <a16:creationId xmlns:a16="http://schemas.microsoft.com/office/drawing/2014/main" id="{4B391852-868B-493E-9E53-FDF280306FDD}"/>
              </a:ext>
            </a:extLst>
          </p:cNvPr>
          <p:cNvSpPr/>
          <p:nvPr/>
        </p:nvSpPr>
        <p:spPr>
          <a:xfrm rot="20079103">
            <a:off x="4353356" y="4486432"/>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Left-Right 16">
            <a:extLst>
              <a:ext uri="{FF2B5EF4-FFF2-40B4-BE49-F238E27FC236}">
                <a16:creationId xmlns:a16="http://schemas.microsoft.com/office/drawing/2014/main" id="{A20DF22A-5610-4E3F-A9DA-0E91C4D112E5}"/>
              </a:ext>
            </a:extLst>
          </p:cNvPr>
          <p:cNvSpPr/>
          <p:nvPr/>
        </p:nvSpPr>
        <p:spPr>
          <a:xfrm>
            <a:off x="4542913" y="5124353"/>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Left-Right 17">
            <a:extLst>
              <a:ext uri="{FF2B5EF4-FFF2-40B4-BE49-F238E27FC236}">
                <a16:creationId xmlns:a16="http://schemas.microsoft.com/office/drawing/2014/main" id="{47F7D266-3C35-46F7-92BC-B292CA883694}"/>
              </a:ext>
            </a:extLst>
          </p:cNvPr>
          <p:cNvSpPr/>
          <p:nvPr/>
        </p:nvSpPr>
        <p:spPr>
          <a:xfrm rot="1245366">
            <a:off x="4410171" y="5741600"/>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0046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arn(outVertical)">
                                      <p:cBhvr>
                                        <p:cTn id="29" dur="500"/>
                                        <p:tgtEl>
                                          <p:spTgt spid="16"/>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arn(outVertical)">
                                      <p:cBhvr>
                                        <p:cTn id="32" dur="500"/>
                                        <p:tgtEl>
                                          <p:spTgt spid="17"/>
                                        </p:tgtEl>
                                      </p:cBhvr>
                                    </p:animEffect>
                                  </p:childTnLst>
                                </p:cTn>
                              </p:par>
                              <p:par>
                                <p:cTn id="33" presetID="16" presetClass="entr" presetSubtype="37"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outVertical)">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Pull Server</a:t>
            </a:r>
          </a:p>
        </p:txBody>
      </p:sp>
      <p:sp>
        <p:nvSpPr>
          <p:cNvPr id="3" name="Rectangle 2">
            <a:extLst>
              <a:ext uri="{FF2B5EF4-FFF2-40B4-BE49-F238E27FC236}">
                <a16:creationId xmlns:a16="http://schemas.microsoft.com/office/drawing/2014/main" id="{89A3A111-5F46-4492-A436-72FB2B55B35B}"/>
              </a:ext>
            </a:extLst>
          </p:cNvPr>
          <p:cNvSpPr/>
          <p:nvPr/>
        </p:nvSpPr>
        <p:spPr>
          <a:xfrm>
            <a:off x="1507375" y="4466705"/>
            <a:ext cx="2698865" cy="1130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Pull Server</a:t>
            </a:r>
          </a:p>
        </p:txBody>
      </p:sp>
      <p:pic>
        <p:nvPicPr>
          <p:cNvPr id="5" name="Picture 4">
            <a:extLst>
              <a:ext uri="{FF2B5EF4-FFF2-40B4-BE49-F238E27FC236}">
                <a16:creationId xmlns:a16="http://schemas.microsoft.com/office/drawing/2014/main" id="{3CA65FDD-5BC9-4368-BD50-8F240AD2EEF9}"/>
              </a:ext>
            </a:extLst>
          </p:cNvPr>
          <p:cNvPicPr>
            <a:picLocks noChangeAspect="1"/>
          </p:cNvPicPr>
          <p:nvPr/>
        </p:nvPicPr>
        <p:blipFill>
          <a:blip r:embed="rId2"/>
          <a:stretch>
            <a:fillRect/>
          </a:stretch>
        </p:blipFill>
        <p:spPr>
          <a:xfrm>
            <a:off x="2366342" y="5226376"/>
            <a:ext cx="980930" cy="980930"/>
          </a:xfrm>
          <a:prstGeom prst="rect">
            <a:avLst/>
          </a:prstGeom>
        </p:spPr>
      </p:pic>
      <p:pic>
        <p:nvPicPr>
          <p:cNvPr id="9" name="Picture 8">
            <a:extLst>
              <a:ext uri="{FF2B5EF4-FFF2-40B4-BE49-F238E27FC236}">
                <a16:creationId xmlns:a16="http://schemas.microsoft.com/office/drawing/2014/main" id="{DD663D13-DFDD-497C-918E-7195463C6013}"/>
              </a:ext>
            </a:extLst>
          </p:cNvPr>
          <p:cNvPicPr>
            <a:picLocks noChangeAspect="1"/>
          </p:cNvPicPr>
          <p:nvPr/>
        </p:nvPicPr>
        <p:blipFill>
          <a:blip r:embed="rId3"/>
          <a:stretch>
            <a:fillRect/>
          </a:stretch>
        </p:blipFill>
        <p:spPr>
          <a:xfrm>
            <a:off x="6292659" y="3704711"/>
            <a:ext cx="470024" cy="693920"/>
          </a:xfrm>
          <a:prstGeom prst="rect">
            <a:avLst/>
          </a:prstGeom>
        </p:spPr>
      </p:pic>
      <p:pic>
        <p:nvPicPr>
          <p:cNvPr id="14" name="Picture 13">
            <a:extLst>
              <a:ext uri="{FF2B5EF4-FFF2-40B4-BE49-F238E27FC236}">
                <a16:creationId xmlns:a16="http://schemas.microsoft.com/office/drawing/2014/main" id="{79B7804E-061B-43AC-BB47-31464DCF45F1}"/>
              </a:ext>
            </a:extLst>
          </p:cNvPr>
          <p:cNvPicPr>
            <a:picLocks noChangeAspect="1"/>
          </p:cNvPicPr>
          <p:nvPr/>
        </p:nvPicPr>
        <p:blipFill>
          <a:blip r:embed="rId3"/>
          <a:stretch>
            <a:fillRect/>
          </a:stretch>
        </p:blipFill>
        <p:spPr>
          <a:xfrm>
            <a:off x="6728198" y="4727947"/>
            <a:ext cx="470024" cy="693920"/>
          </a:xfrm>
          <a:prstGeom prst="rect">
            <a:avLst/>
          </a:prstGeom>
        </p:spPr>
      </p:pic>
      <p:pic>
        <p:nvPicPr>
          <p:cNvPr id="15" name="Picture 14">
            <a:extLst>
              <a:ext uri="{FF2B5EF4-FFF2-40B4-BE49-F238E27FC236}">
                <a16:creationId xmlns:a16="http://schemas.microsoft.com/office/drawing/2014/main" id="{D5A6B923-B698-4FD0-AF59-86D1A513B4CC}"/>
              </a:ext>
            </a:extLst>
          </p:cNvPr>
          <p:cNvPicPr>
            <a:picLocks noChangeAspect="1"/>
          </p:cNvPicPr>
          <p:nvPr/>
        </p:nvPicPr>
        <p:blipFill>
          <a:blip r:embed="rId3"/>
          <a:stretch>
            <a:fillRect/>
          </a:stretch>
        </p:blipFill>
        <p:spPr>
          <a:xfrm>
            <a:off x="6292496" y="5751183"/>
            <a:ext cx="470024" cy="693920"/>
          </a:xfrm>
          <a:prstGeom prst="rect">
            <a:avLst/>
          </a:prstGeom>
        </p:spPr>
      </p:pic>
      <p:sp>
        <p:nvSpPr>
          <p:cNvPr id="16" name="Arrow: Left-Right 15">
            <a:extLst>
              <a:ext uri="{FF2B5EF4-FFF2-40B4-BE49-F238E27FC236}">
                <a16:creationId xmlns:a16="http://schemas.microsoft.com/office/drawing/2014/main" id="{4B391852-868B-493E-9E53-FDF280306FDD}"/>
              </a:ext>
            </a:extLst>
          </p:cNvPr>
          <p:cNvSpPr/>
          <p:nvPr/>
        </p:nvSpPr>
        <p:spPr>
          <a:xfrm rot="20079103">
            <a:off x="4353356" y="4486432"/>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Left-Right 16">
            <a:extLst>
              <a:ext uri="{FF2B5EF4-FFF2-40B4-BE49-F238E27FC236}">
                <a16:creationId xmlns:a16="http://schemas.microsoft.com/office/drawing/2014/main" id="{A20DF22A-5610-4E3F-A9DA-0E91C4D112E5}"/>
              </a:ext>
            </a:extLst>
          </p:cNvPr>
          <p:cNvSpPr/>
          <p:nvPr/>
        </p:nvSpPr>
        <p:spPr>
          <a:xfrm>
            <a:off x="4542913" y="5124353"/>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Left-Right 17">
            <a:extLst>
              <a:ext uri="{FF2B5EF4-FFF2-40B4-BE49-F238E27FC236}">
                <a16:creationId xmlns:a16="http://schemas.microsoft.com/office/drawing/2014/main" id="{47F7D266-3C35-46F7-92BC-B292CA883694}"/>
              </a:ext>
            </a:extLst>
          </p:cNvPr>
          <p:cNvSpPr/>
          <p:nvPr/>
        </p:nvSpPr>
        <p:spPr>
          <a:xfrm rot="1245366">
            <a:off x="4410171" y="5741600"/>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9" name="Picture 18">
            <a:extLst>
              <a:ext uri="{FF2B5EF4-FFF2-40B4-BE49-F238E27FC236}">
                <a16:creationId xmlns:a16="http://schemas.microsoft.com/office/drawing/2014/main" id="{61A0C661-8875-4A9C-9685-ABD285073DD1}"/>
              </a:ext>
            </a:extLst>
          </p:cNvPr>
          <p:cNvPicPr>
            <a:picLocks noChangeAspect="1"/>
          </p:cNvPicPr>
          <p:nvPr/>
        </p:nvPicPr>
        <p:blipFill>
          <a:blip r:embed="rId2"/>
          <a:stretch>
            <a:fillRect/>
          </a:stretch>
        </p:blipFill>
        <p:spPr>
          <a:xfrm>
            <a:off x="6453798" y="4078355"/>
            <a:ext cx="388350" cy="388350"/>
          </a:xfrm>
          <a:prstGeom prst="rect">
            <a:avLst/>
          </a:prstGeom>
        </p:spPr>
      </p:pic>
      <p:pic>
        <p:nvPicPr>
          <p:cNvPr id="21" name="Picture 20">
            <a:extLst>
              <a:ext uri="{FF2B5EF4-FFF2-40B4-BE49-F238E27FC236}">
                <a16:creationId xmlns:a16="http://schemas.microsoft.com/office/drawing/2014/main" id="{71F8B7E2-328D-498A-BC5B-CA393484C8C7}"/>
              </a:ext>
            </a:extLst>
          </p:cNvPr>
          <p:cNvPicPr>
            <a:picLocks noChangeAspect="1"/>
          </p:cNvPicPr>
          <p:nvPr/>
        </p:nvPicPr>
        <p:blipFill>
          <a:blip r:embed="rId2"/>
          <a:stretch>
            <a:fillRect/>
          </a:stretch>
        </p:blipFill>
        <p:spPr>
          <a:xfrm>
            <a:off x="6928021" y="5103613"/>
            <a:ext cx="388350" cy="388350"/>
          </a:xfrm>
          <a:prstGeom prst="rect">
            <a:avLst/>
          </a:prstGeom>
        </p:spPr>
      </p:pic>
      <p:pic>
        <p:nvPicPr>
          <p:cNvPr id="23" name="Picture 22">
            <a:extLst>
              <a:ext uri="{FF2B5EF4-FFF2-40B4-BE49-F238E27FC236}">
                <a16:creationId xmlns:a16="http://schemas.microsoft.com/office/drawing/2014/main" id="{95351056-5D05-423F-9A17-6CB8FCE90080}"/>
              </a:ext>
            </a:extLst>
          </p:cNvPr>
          <p:cNvPicPr>
            <a:picLocks noChangeAspect="1"/>
          </p:cNvPicPr>
          <p:nvPr/>
        </p:nvPicPr>
        <p:blipFill>
          <a:blip r:embed="rId2"/>
          <a:stretch>
            <a:fillRect/>
          </a:stretch>
        </p:blipFill>
        <p:spPr>
          <a:xfrm>
            <a:off x="6453798" y="6098143"/>
            <a:ext cx="388350" cy="388350"/>
          </a:xfrm>
          <a:prstGeom prst="rect">
            <a:avLst/>
          </a:prstGeom>
        </p:spPr>
      </p:pic>
      <p:sp>
        <p:nvSpPr>
          <p:cNvPr id="24" name="TextBox 23">
            <a:extLst>
              <a:ext uri="{FF2B5EF4-FFF2-40B4-BE49-F238E27FC236}">
                <a16:creationId xmlns:a16="http://schemas.microsoft.com/office/drawing/2014/main" id="{832CCD12-A966-45D9-9116-AF36D17A568B}"/>
              </a:ext>
            </a:extLst>
          </p:cNvPr>
          <p:cNvSpPr txBox="1"/>
          <p:nvPr/>
        </p:nvSpPr>
        <p:spPr>
          <a:xfrm>
            <a:off x="993308" y="2484491"/>
            <a:ext cx="9717790" cy="830997"/>
          </a:xfrm>
          <a:prstGeom prst="rect">
            <a:avLst/>
          </a:prstGeom>
          <a:noFill/>
        </p:spPr>
        <p:txBody>
          <a:bodyPr wrap="square" rtlCol="0">
            <a:spAutoFit/>
          </a:bodyPr>
          <a:lstStyle/>
          <a:p>
            <a:pPr marL="285750" indent="-285750">
              <a:buFontTx/>
              <a:buChar char="-"/>
            </a:pPr>
            <a:r>
              <a:rPr lang="en-CA" sz="2400" dirty="0"/>
              <a:t>Central server that stores all configurations for your enterprise (e.g. WFE, </a:t>
            </a:r>
            <a:r>
              <a:rPr lang="en-CA" sz="2400" dirty="0" err="1"/>
              <a:t>SQLServer</a:t>
            </a:r>
            <a:r>
              <a:rPr lang="en-CA" sz="2400" dirty="0"/>
              <a:t>, DC, etc.)</a:t>
            </a:r>
          </a:p>
        </p:txBody>
      </p:sp>
    </p:spTree>
    <p:extLst>
      <p:ext uri="{BB962C8B-B14F-4D97-AF65-F5344CB8AC3E}">
        <p14:creationId xmlns:p14="http://schemas.microsoft.com/office/powerpoint/2010/main" val="44691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algn="ctr" defTabSz="914400">
              <a:lnSpc>
                <a:spcPct val="90000"/>
              </a:lnSpc>
            </a:pPr>
            <a:r>
              <a:rPr lang="en-US" sz="4000" kern="1200">
                <a:solidFill>
                  <a:srgbClr val="FFFFFF"/>
                </a:solidFill>
                <a:latin typeface="+mj-lt"/>
                <a:ea typeface="+mj-ea"/>
                <a:cs typeface="+mj-cs"/>
              </a:rPr>
              <a:t>Managing Expectations</a:t>
            </a:r>
          </a:p>
        </p:txBody>
      </p:sp>
      <p:sp>
        <p:nvSpPr>
          <p:cNvPr id="6" name="Text Placeholder 5"/>
          <p:cNvSpPr>
            <a:spLocks noGrp="1"/>
          </p:cNvSpPr>
          <p:nvPr>
            <p:ph idx="1"/>
          </p:nvPr>
        </p:nvSpPr>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solidFill>
                  <a:srgbClr val="000000"/>
                </a:solidFill>
              </a:rPr>
              <a:t>Kind of a……Very technical session</a:t>
            </a:r>
            <a:endParaRPr lang="en-US" sz="2000" dirty="0">
              <a:solidFill>
                <a:srgbClr val="000000"/>
              </a:solidFill>
              <a:latin typeface="+mn-lt"/>
              <a:cs typeface="+mn-cs"/>
            </a:endParaRPr>
          </a:p>
          <a:p>
            <a:pPr indent="-228600" defTabSz="914400">
              <a:lnSpc>
                <a:spcPct val="90000"/>
              </a:lnSpc>
              <a:buFont typeface="Arial" panose="020B0604020202020204" pitchFamily="34" charset="0"/>
              <a:buChar char="•"/>
            </a:pPr>
            <a:endParaRPr lang="en-US" sz="2000" dirty="0">
              <a:solidFill>
                <a:srgbClr val="000000"/>
              </a:solidFill>
              <a:latin typeface="+mn-lt"/>
              <a:cs typeface="+mn-cs"/>
            </a:endParaRPr>
          </a:p>
          <a:p>
            <a:pPr indent="-228600" defTabSz="914400">
              <a:lnSpc>
                <a:spcPct val="90000"/>
              </a:lnSpc>
              <a:buFont typeface="Arial" panose="020B0604020202020204" pitchFamily="34" charset="0"/>
              <a:buChar char="•"/>
            </a:pPr>
            <a:r>
              <a:rPr lang="en-US" sz="2000" dirty="0">
                <a:solidFill>
                  <a:srgbClr val="000000"/>
                </a:solidFill>
                <a:latin typeface="+mn-lt"/>
                <a:cs typeface="+mn-cs"/>
              </a:rPr>
              <a:t>We’ll take about 15 minutes to do an introduction to DSC;</a:t>
            </a:r>
          </a:p>
          <a:p>
            <a:pPr indent="-228600" defTabSz="914400">
              <a:lnSpc>
                <a:spcPct val="90000"/>
              </a:lnSpc>
              <a:buFont typeface="Arial" panose="020B0604020202020204" pitchFamily="34" charset="0"/>
              <a:buChar char="•"/>
            </a:pPr>
            <a:endParaRPr lang="en-US" sz="2000" dirty="0">
              <a:solidFill>
                <a:srgbClr val="000000"/>
              </a:solidFill>
              <a:latin typeface="+mn-lt"/>
              <a:cs typeface="+mn-cs"/>
            </a:endParaRPr>
          </a:p>
          <a:p>
            <a:pPr indent="-228600" defTabSz="914400">
              <a:lnSpc>
                <a:spcPct val="90000"/>
              </a:lnSpc>
              <a:buFont typeface="Arial" panose="020B0604020202020204" pitchFamily="34" charset="0"/>
              <a:buChar char="•"/>
            </a:pPr>
            <a:r>
              <a:rPr lang="en-US" sz="2000" dirty="0">
                <a:solidFill>
                  <a:srgbClr val="000000"/>
                </a:solidFill>
                <a:latin typeface="+mn-lt"/>
                <a:cs typeface="+mn-cs"/>
              </a:rPr>
              <a:t>Please ask your questions as we go;</a:t>
            </a:r>
          </a:p>
        </p:txBody>
      </p:sp>
      <p:pic>
        <p:nvPicPr>
          <p:cNvPr id="3" name="Picture 2">
            <a:extLst>
              <a:ext uri="{FF2B5EF4-FFF2-40B4-BE49-F238E27FC236}">
                <a16:creationId xmlns:a16="http://schemas.microsoft.com/office/drawing/2014/main" id="{BCD6952B-79E1-40BA-8B3A-2328BDFA36AD}"/>
              </a:ext>
            </a:extLst>
          </p:cNvPr>
          <p:cNvPicPr>
            <a:picLocks noChangeAspect="1"/>
          </p:cNvPicPr>
          <p:nvPr/>
        </p:nvPicPr>
        <p:blipFill>
          <a:blip r:embed="rId3"/>
          <a:stretch>
            <a:fillRect/>
          </a:stretch>
        </p:blipFill>
        <p:spPr>
          <a:xfrm>
            <a:off x="10416722" y="6138552"/>
            <a:ext cx="1689952" cy="554815"/>
          </a:xfrm>
          <a:prstGeom prst="rect">
            <a:avLst/>
          </a:prstGeom>
        </p:spPr>
      </p:pic>
    </p:spTree>
    <p:extLst>
      <p:ext uri="{BB962C8B-B14F-4D97-AF65-F5344CB8AC3E}">
        <p14:creationId xmlns:p14="http://schemas.microsoft.com/office/powerpoint/2010/main" val="69870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rPr>
              <a:t>Overview of AADSC</a:t>
            </a:r>
          </a:p>
        </p:txBody>
      </p:sp>
      <p:sp>
        <p:nvSpPr>
          <p:cNvPr id="5" name="Content Placeholder 3"/>
          <p:cNvSpPr>
            <a:spLocks noGrp="1"/>
          </p:cNvSpPr>
          <p:nvPr>
            <p:ph idx="1"/>
          </p:nvPr>
        </p:nvSpPr>
        <p:spPr>
          <a:xfrm>
            <a:off x="5281352" y="1873187"/>
            <a:ext cx="6356544" cy="4256532"/>
          </a:xfrm>
        </p:spPr>
        <p:txBody>
          <a:bodyPr anchor="ctr">
            <a:normAutofit/>
          </a:bodyPr>
          <a:lstStyle/>
          <a:p>
            <a:r>
              <a:rPr lang="en-US" sz="2000" dirty="0">
                <a:solidFill>
                  <a:srgbClr val="000000"/>
                </a:solidFill>
              </a:rPr>
              <a:t>Pull Server as a Service;</a:t>
            </a:r>
          </a:p>
          <a:p>
            <a:endParaRPr lang="en-US" sz="2000" dirty="0">
              <a:solidFill>
                <a:srgbClr val="000000"/>
              </a:solidFill>
            </a:endParaRPr>
          </a:p>
          <a:p>
            <a:r>
              <a:rPr lang="en-US" sz="2000" dirty="0">
                <a:solidFill>
                  <a:srgbClr val="000000"/>
                </a:solidFill>
              </a:rPr>
              <a:t>Included as part of an Azure Automation Account;</a:t>
            </a:r>
          </a:p>
          <a:p>
            <a:endParaRPr lang="en-US" dirty="0">
              <a:solidFill>
                <a:srgbClr val="000000"/>
              </a:solidFill>
            </a:endParaRPr>
          </a:p>
          <a:p>
            <a:r>
              <a:rPr lang="en-US" sz="2000" dirty="0">
                <a:solidFill>
                  <a:srgbClr val="000000"/>
                </a:solidFill>
              </a:rPr>
              <a:t>Free when used with Azure VMs;</a:t>
            </a:r>
          </a:p>
        </p:txBody>
      </p:sp>
      <p:pic>
        <p:nvPicPr>
          <p:cNvPr id="1026" name="Picture 2" descr="Image result for azure automation logo">
            <a:extLst>
              <a:ext uri="{FF2B5EF4-FFF2-40B4-BE49-F238E27FC236}">
                <a16:creationId xmlns:a16="http://schemas.microsoft.com/office/drawing/2014/main" id="{DECD3C79-A87E-4E8D-92FA-BA320A2BD60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31604" r="18235" b="-2"/>
          <a:stretch/>
        </p:blipFill>
        <p:spPr bwMode="auto">
          <a:xfrm>
            <a:off x="260486" y="1734289"/>
            <a:ext cx="4810278" cy="5034701"/>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956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FFFF"/>
                </a:solidFill>
              </a:rPr>
              <a:t>Overview of AADSC[…]</a:t>
            </a:r>
          </a:p>
        </p:txBody>
      </p:sp>
      <p:pic>
        <p:nvPicPr>
          <p:cNvPr id="6" name="Picture 5">
            <a:extLst>
              <a:ext uri="{FF2B5EF4-FFF2-40B4-BE49-F238E27FC236}">
                <a16:creationId xmlns:a16="http://schemas.microsoft.com/office/drawing/2014/main" id="{B204AB56-D306-47E1-AA11-C468534F4945}"/>
              </a:ext>
            </a:extLst>
          </p:cNvPr>
          <p:cNvPicPr>
            <a:picLocks noChangeAspect="1"/>
          </p:cNvPicPr>
          <p:nvPr/>
        </p:nvPicPr>
        <p:blipFill>
          <a:blip r:embed="rId3"/>
          <a:stretch>
            <a:fillRect/>
          </a:stretch>
        </p:blipFill>
        <p:spPr>
          <a:xfrm>
            <a:off x="1325597" y="2659934"/>
            <a:ext cx="1425222" cy="1425222"/>
          </a:xfrm>
          <a:prstGeom prst="rect">
            <a:avLst/>
          </a:prstGeom>
        </p:spPr>
      </p:pic>
      <p:sp>
        <p:nvSpPr>
          <p:cNvPr id="7" name="Arrow: Right 6">
            <a:extLst>
              <a:ext uri="{FF2B5EF4-FFF2-40B4-BE49-F238E27FC236}">
                <a16:creationId xmlns:a16="http://schemas.microsoft.com/office/drawing/2014/main" id="{E757F83D-28BE-4928-80F2-9B0058516E2E}"/>
              </a:ext>
            </a:extLst>
          </p:cNvPr>
          <p:cNvSpPr/>
          <p:nvPr/>
        </p:nvSpPr>
        <p:spPr bwMode="auto">
          <a:xfrm>
            <a:off x="3009208" y="3275215"/>
            <a:ext cx="1130530" cy="36021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Arrow: Left-Right 9">
            <a:extLst>
              <a:ext uri="{FF2B5EF4-FFF2-40B4-BE49-F238E27FC236}">
                <a16:creationId xmlns:a16="http://schemas.microsoft.com/office/drawing/2014/main" id="{8ADB4A6D-6115-4D9E-8B66-09FA81B2CD57}"/>
              </a:ext>
            </a:extLst>
          </p:cNvPr>
          <p:cNvSpPr/>
          <p:nvPr/>
        </p:nvSpPr>
        <p:spPr bwMode="auto">
          <a:xfrm>
            <a:off x="6488588" y="3250037"/>
            <a:ext cx="2191407" cy="385396"/>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F9946FCE-8AEA-49FB-98A5-18CA49CB1227}"/>
              </a:ext>
            </a:extLst>
          </p:cNvPr>
          <p:cNvSpPr txBox="1"/>
          <p:nvPr/>
        </p:nvSpPr>
        <p:spPr>
          <a:xfrm>
            <a:off x="1420903" y="4308430"/>
            <a:ext cx="132991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DSC Script</a:t>
            </a:r>
          </a:p>
        </p:txBody>
      </p:sp>
      <p:grpSp>
        <p:nvGrpSpPr>
          <p:cNvPr id="14" name="Group 13">
            <a:extLst>
              <a:ext uri="{FF2B5EF4-FFF2-40B4-BE49-F238E27FC236}">
                <a16:creationId xmlns:a16="http://schemas.microsoft.com/office/drawing/2014/main" id="{507329E6-5422-4B90-B574-F56BF9248C43}"/>
              </a:ext>
            </a:extLst>
          </p:cNvPr>
          <p:cNvGrpSpPr/>
          <p:nvPr/>
        </p:nvGrpSpPr>
        <p:grpSpPr>
          <a:xfrm>
            <a:off x="3664039" y="2631101"/>
            <a:ext cx="2824549" cy="2292883"/>
            <a:chOff x="3930046" y="3362621"/>
            <a:chExt cx="2824549" cy="2292883"/>
          </a:xfrm>
        </p:grpSpPr>
        <p:pic>
          <p:nvPicPr>
            <p:cNvPr id="12" name="Picture 2" descr="Image result for azure automation logo">
              <a:extLst>
                <a:ext uri="{FF2B5EF4-FFF2-40B4-BE49-F238E27FC236}">
                  <a16:creationId xmlns:a16="http://schemas.microsoft.com/office/drawing/2014/main" id="{016F5C7A-CED0-4BD5-B97A-FF58E3CE0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0046" y="3362621"/>
              <a:ext cx="2824549" cy="148288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51A504F-0AA9-4264-830B-7DEE155C9668}"/>
                </a:ext>
              </a:extLst>
            </p:cNvPr>
            <p:cNvSpPr txBox="1"/>
            <p:nvPr/>
          </p:nvSpPr>
          <p:spPr>
            <a:xfrm>
              <a:off x="4550978" y="5039951"/>
              <a:ext cx="1897117"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Automation</a:t>
              </a:r>
            </a:p>
          </p:txBody>
        </p:sp>
      </p:grpSp>
      <p:grpSp>
        <p:nvGrpSpPr>
          <p:cNvPr id="13" name="Group 12">
            <a:extLst>
              <a:ext uri="{FF2B5EF4-FFF2-40B4-BE49-F238E27FC236}">
                <a16:creationId xmlns:a16="http://schemas.microsoft.com/office/drawing/2014/main" id="{6F912A7D-C54F-4091-88E6-C948714F862D}"/>
              </a:ext>
            </a:extLst>
          </p:cNvPr>
          <p:cNvGrpSpPr/>
          <p:nvPr/>
        </p:nvGrpSpPr>
        <p:grpSpPr>
          <a:xfrm>
            <a:off x="8934021" y="2772871"/>
            <a:ext cx="2170386" cy="1997223"/>
            <a:chOff x="9200028" y="3504391"/>
            <a:chExt cx="2170386" cy="1997223"/>
          </a:xfrm>
        </p:grpSpPr>
        <p:pic>
          <p:nvPicPr>
            <p:cNvPr id="17" name="Picture 16">
              <a:extLst>
                <a:ext uri="{FF2B5EF4-FFF2-40B4-BE49-F238E27FC236}">
                  <a16:creationId xmlns:a16="http://schemas.microsoft.com/office/drawing/2014/main" id="{CFAF869A-C09F-4FD7-8436-D45C671D45F0}"/>
                </a:ext>
              </a:extLst>
            </p:cNvPr>
            <p:cNvPicPr>
              <a:picLocks noChangeAspect="1"/>
            </p:cNvPicPr>
            <p:nvPr/>
          </p:nvPicPr>
          <p:blipFill>
            <a:blip r:embed="rId5"/>
            <a:stretch>
              <a:fillRect/>
            </a:stretch>
          </p:blipFill>
          <p:spPr>
            <a:xfrm>
              <a:off x="9577257" y="3504391"/>
              <a:ext cx="1341118" cy="1341118"/>
            </a:xfrm>
            <a:prstGeom prst="rect">
              <a:avLst/>
            </a:prstGeom>
          </p:spPr>
        </p:pic>
        <p:pic>
          <p:nvPicPr>
            <p:cNvPr id="9" name="Picture 8">
              <a:extLst>
                <a:ext uri="{FF2B5EF4-FFF2-40B4-BE49-F238E27FC236}">
                  <a16:creationId xmlns:a16="http://schemas.microsoft.com/office/drawing/2014/main" id="{EAD31633-C3FD-460C-B5F2-AF7B9900DE55}"/>
                </a:ext>
              </a:extLst>
            </p:cNvPr>
            <p:cNvPicPr>
              <a:picLocks noChangeAspect="1"/>
            </p:cNvPicPr>
            <p:nvPr/>
          </p:nvPicPr>
          <p:blipFill>
            <a:blip r:embed="rId6"/>
            <a:stretch>
              <a:fillRect/>
            </a:stretch>
          </p:blipFill>
          <p:spPr>
            <a:xfrm flipV="1">
              <a:off x="9200028" y="4572240"/>
              <a:ext cx="546538" cy="546538"/>
            </a:xfrm>
            <a:prstGeom prst="rect">
              <a:avLst/>
            </a:prstGeom>
          </p:spPr>
        </p:pic>
        <p:sp>
          <p:nvSpPr>
            <p:cNvPr id="25" name="TextBox 24">
              <a:extLst>
                <a:ext uri="{FF2B5EF4-FFF2-40B4-BE49-F238E27FC236}">
                  <a16:creationId xmlns:a16="http://schemas.microsoft.com/office/drawing/2014/main" id="{0BF27AC6-017D-492A-8796-9822341BFF86}"/>
                </a:ext>
              </a:extLst>
            </p:cNvPr>
            <p:cNvSpPr txBox="1"/>
            <p:nvPr/>
          </p:nvSpPr>
          <p:spPr>
            <a:xfrm>
              <a:off x="9473297" y="4886061"/>
              <a:ext cx="1897117"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Virtual Machine</a:t>
              </a:r>
            </a:p>
          </p:txBody>
        </p:sp>
      </p:grpSp>
    </p:spTree>
    <p:extLst>
      <p:ext uri="{BB962C8B-B14F-4D97-AF65-F5344CB8AC3E}">
        <p14:creationId xmlns:p14="http://schemas.microsoft.com/office/powerpoint/2010/main" val="133055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4D8DDB-3C55-4B9D-837D-600D2C43F460}"/>
              </a:ext>
            </a:extLst>
          </p:cNvPr>
          <p:cNvSpPr>
            <a:spLocks noGrp="1"/>
          </p:cNvSpPr>
          <p:nvPr>
            <p:ph type="ctrTitle"/>
          </p:nvPr>
        </p:nvSpPr>
        <p:spPr/>
        <p:txBody>
          <a:bodyPr/>
          <a:lstStyle/>
          <a:p>
            <a:r>
              <a:rPr lang="en-CA" dirty="0"/>
              <a:t>Demo 5</a:t>
            </a:r>
          </a:p>
        </p:txBody>
      </p:sp>
      <p:sp>
        <p:nvSpPr>
          <p:cNvPr id="5" name="Subtitle 4">
            <a:extLst>
              <a:ext uri="{FF2B5EF4-FFF2-40B4-BE49-F238E27FC236}">
                <a16:creationId xmlns:a16="http://schemas.microsoft.com/office/drawing/2014/main" id="{B1DE10F4-79BB-46DB-8777-36D7A5B10DF6}"/>
              </a:ext>
            </a:extLst>
          </p:cNvPr>
          <p:cNvSpPr>
            <a:spLocks noGrp="1"/>
          </p:cNvSpPr>
          <p:nvPr>
            <p:ph type="subTitle" idx="1"/>
          </p:nvPr>
        </p:nvSpPr>
        <p:spPr/>
        <p:txBody>
          <a:bodyPr/>
          <a:lstStyle/>
          <a:p>
            <a:r>
              <a:rPr lang="en-CA" dirty="0"/>
              <a:t>Azure Automation Overview</a:t>
            </a:r>
          </a:p>
        </p:txBody>
      </p:sp>
    </p:spTree>
    <p:extLst>
      <p:ext uri="{BB962C8B-B14F-4D97-AF65-F5344CB8AC3E}">
        <p14:creationId xmlns:p14="http://schemas.microsoft.com/office/powerpoint/2010/main" val="31955410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3223" y="3052123"/>
            <a:ext cx="7315200" cy="1474382"/>
          </a:xfrm>
        </p:spPr>
        <p:txBody>
          <a:bodyPr vert="horz" lIns="91440" tIns="45720" rIns="91440" bIns="45720" rtlCol="0" anchor="ctr">
            <a:normAutofit/>
          </a:bodyPr>
          <a:lstStyle/>
          <a:p>
            <a:pPr defTabSz="914400">
              <a:lnSpc>
                <a:spcPct val="90000"/>
              </a:lnSpc>
            </a:pPr>
            <a:r>
              <a:rPr lang="en-US" sz="6600" kern="1200" dirty="0">
                <a:solidFill>
                  <a:srgbClr val="FFFFFF"/>
                </a:solidFill>
                <a:latin typeface="+mj-lt"/>
                <a:ea typeface="+mj-ea"/>
                <a:cs typeface="+mj-cs"/>
              </a:rPr>
              <a:t>Azure </a:t>
            </a:r>
            <a:r>
              <a:rPr lang="en-US" sz="6600" kern="1200" dirty="0" err="1">
                <a:solidFill>
                  <a:srgbClr val="FFFFFF"/>
                </a:solidFill>
                <a:latin typeface="+mj-lt"/>
                <a:ea typeface="+mj-ea"/>
                <a:cs typeface="+mj-cs"/>
              </a:rPr>
              <a:t>DevOPS</a:t>
            </a:r>
            <a:endParaRPr lang="en-US" sz="6600" kern="1200" dirty="0">
              <a:solidFill>
                <a:srgbClr val="FFFFFF"/>
              </a:solidFill>
              <a:latin typeface="+mj-lt"/>
              <a:ea typeface="+mj-ea"/>
              <a:cs typeface="+mj-cs"/>
            </a:endParaRPr>
          </a:p>
        </p:txBody>
      </p:sp>
    </p:spTree>
    <p:extLst>
      <p:ext uri="{BB962C8B-B14F-4D97-AF65-F5344CB8AC3E}">
        <p14:creationId xmlns:p14="http://schemas.microsoft.com/office/powerpoint/2010/main" val="3035407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defTabSz="914400">
              <a:lnSpc>
                <a:spcPct val="90000"/>
              </a:lnSpc>
            </a:pPr>
            <a:r>
              <a:rPr lang="en-US" sz="4400" kern="1200">
                <a:solidFill>
                  <a:srgbClr val="FFFFFF"/>
                </a:solidFill>
                <a:latin typeface="+mj-lt"/>
                <a:ea typeface="+mj-ea"/>
                <a:cs typeface="+mj-cs"/>
              </a:rPr>
              <a:t>Azure </a:t>
            </a:r>
            <a:r>
              <a:rPr lang="en-US" sz="4400" kern="1200" err="1">
                <a:solidFill>
                  <a:srgbClr val="FFFFFF"/>
                </a:solidFill>
                <a:latin typeface="+mj-lt"/>
                <a:ea typeface="+mj-ea"/>
                <a:cs typeface="+mj-cs"/>
              </a:rPr>
              <a:t>DevOPS</a:t>
            </a:r>
            <a:endParaRPr lang="en-US" sz="4400" kern="1200">
              <a:solidFill>
                <a:srgbClr val="FFFFFF"/>
              </a:solidFill>
              <a:latin typeface="+mj-lt"/>
              <a:ea typeface="+mj-ea"/>
              <a:cs typeface="+mj-cs"/>
            </a:endParaRPr>
          </a:p>
        </p:txBody>
      </p:sp>
      <p:sp>
        <p:nvSpPr>
          <p:cNvPr id="4" name="TextBox 3">
            <a:extLst>
              <a:ext uri="{FF2B5EF4-FFF2-40B4-BE49-F238E27FC236}">
                <a16:creationId xmlns:a16="http://schemas.microsoft.com/office/drawing/2014/main" id="{366CBD26-1CC8-4143-A106-6DCCB98EA25A}"/>
              </a:ext>
            </a:extLst>
          </p:cNvPr>
          <p:cNvSpPr txBox="1"/>
          <p:nvPr/>
        </p:nvSpPr>
        <p:spPr>
          <a:xfrm>
            <a:off x="643606" y="813683"/>
            <a:ext cx="11031682" cy="5230634"/>
          </a:xfrm>
          <a:prstGeom prst="rect">
            <a:avLst/>
          </a:prstGeom>
        </p:spPr>
        <p:txBody>
          <a:bodyPr vert="horz" lIns="91440" tIns="45720" rIns="91440" bIns="45720" rtlCol="0" anchor="ctr">
            <a:normAutofit/>
          </a:bodyPr>
          <a:lstStyle/>
          <a:p>
            <a:pPr marL="342900" indent="-228600" defTabSz="914400">
              <a:lnSpc>
                <a:spcPct val="90000"/>
              </a:lnSpc>
              <a:spcAft>
                <a:spcPts val="600"/>
              </a:spcAft>
              <a:buFont typeface="Arial" panose="020B0604020202020204" pitchFamily="34" charset="0"/>
              <a:buChar char="•"/>
            </a:pPr>
            <a:r>
              <a:rPr lang="en-US" sz="2400">
                <a:solidFill>
                  <a:srgbClr val="000000"/>
                </a:solidFill>
              </a:rPr>
              <a:t>Manage your Office 365 configuration as code;</a:t>
            </a:r>
          </a:p>
          <a:p>
            <a:pPr marL="342900" indent="-228600" defTabSz="914400">
              <a:lnSpc>
                <a:spcPct val="90000"/>
              </a:lnSpc>
              <a:spcAft>
                <a:spcPts val="600"/>
              </a:spcAft>
              <a:buFont typeface="Arial" panose="020B0604020202020204" pitchFamily="34" charset="0"/>
              <a:buChar char="•"/>
            </a:pPr>
            <a:endParaRPr lang="en-US" sz="240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a:solidFill>
                  <a:srgbClr val="000000"/>
                </a:solidFill>
              </a:rPr>
              <a:t>Automate deployments upon configuration changes;</a:t>
            </a:r>
          </a:p>
          <a:p>
            <a:pPr marL="342900" indent="-228600" defTabSz="914400">
              <a:lnSpc>
                <a:spcPct val="90000"/>
              </a:lnSpc>
              <a:spcAft>
                <a:spcPts val="600"/>
              </a:spcAft>
              <a:buFont typeface="Arial" panose="020B0604020202020204" pitchFamily="34" charset="0"/>
              <a:buChar char="•"/>
            </a:pPr>
            <a:endParaRPr lang="en-US" sz="240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err="1">
                <a:solidFill>
                  <a:srgbClr val="000000"/>
                </a:solidFill>
              </a:rPr>
              <a:t>DevOPS</a:t>
            </a:r>
            <a:r>
              <a:rPr lang="en-US" sz="2400">
                <a:solidFill>
                  <a:srgbClr val="000000"/>
                </a:solidFill>
              </a:rPr>
              <a:t> at its best!</a:t>
            </a:r>
          </a:p>
          <a:p>
            <a:pPr marL="342900" indent="-228600" defTabSz="914400">
              <a:lnSpc>
                <a:spcPct val="90000"/>
              </a:lnSpc>
              <a:spcAft>
                <a:spcPts val="600"/>
              </a:spcAft>
              <a:buFont typeface="Arial" panose="020B0604020202020204" pitchFamily="34" charset="0"/>
              <a:buChar char="•"/>
            </a:pPr>
            <a:endParaRPr lang="en-US" sz="240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a:solidFill>
                  <a:srgbClr val="000000"/>
                </a:solidFill>
              </a:rPr>
              <a:t>Challenge is to convince IT Pros to use it.</a:t>
            </a:r>
          </a:p>
        </p:txBody>
      </p:sp>
      <p:pic>
        <p:nvPicPr>
          <p:cNvPr id="2" name="Picture 1">
            <a:extLst>
              <a:ext uri="{FF2B5EF4-FFF2-40B4-BE49-F238E27FC236}">
                <a16:creationId xmlns:a16="http://schemas.microsoft.com/office/drawing/2014/main" id="{1FA9C9F8-36A6-4FE8-B0B9-6F4B9C97BDD5}"/>
              </a:ext>
            </a:extLst>
          </p:cNvPr>
          <p:cNvPicPr>
            <a:picLocks noChangeAspect="1"/>
          </p:cNvPicPr>
          <p:nvPr/>
        </p:nvPicPr>
        <p:blipFill>
          <a:blip r:embed="rId3"/>
          <a:stretch>
            <a:fillRect/>
          </a:stretch>
        </p:blipFill>
        <p:spPr>
          <a:xfrm>
            <a:off x="8030682" y="3557848"/>
            <a:ext cx="3577328" cy="3189954"/>
          </a:xfrm>
          <a:prstGeom prst="rect">
            <a:avLst/>
          </a:prstGeom>
        </p:spPr>
      </p:pic>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52F9-839A-4D42-A9F2-25DC04C5A7E7}"/>
              </a:ext>
            </a:extLst>
          </p:cNvPr>
          <p:cNvSpPr>
            <a:spLocks noGrp="1"/>
          </p:cNvSpPr>
          <p:nvPr>
            <p:ph type="title"/>
          </p:nvPr>
        </p:nvSpPr>
        <p:spPr/>
        <p:txBody>
          <a:bodyPr/>
          <a:lstStyle/>
          <a:p>
            <a:r>
              <a:rPr lang="en-US" dirty="0"/>
              <a:t>Process – With Dedicated VM Agent</a:t>
            </a:r>
            <a:endParaRPr lang="fr-CA" dirty="0"/>
          </a:p>
        </p:txBody>
      </p:sp>
      <p:cxnSp>
        <p:nvCxnSpPr>
          <p:cNvPr id="4" name="Straight Arrow Connector 3">
            <a:extLst>
              <a:ext uri="{FF2B5EF4-FFF2-40B4-BE49-F238E27FC236}">
                <a16:creationId xmlns:a16="http://schemas.microsoft.com/office/drawing/2014/main" id="{C10D43D2-E50D-4F5B-9CD8-7BC213B7AE82}"/>
              </a:ext>
            </a:extLst>
          </p:cNvPr>
          <p:cNvCxnSpPr>
            <a:cxnSpLocks/>
          </p:cNvCxnSpPr>
          <p:nvPr/>
        </p:nvCxnSpPr>
        <p:spPr>
          <a:xfrm flipV="1">
            <a:off x="1642584" y="3587840"/>
            <a:ext cx="1" cy="7885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E6D85E7-EAC6-4EFF-B40D-8C130AB970A9}"/>
              </a:ext>
            </a:extLst>
          </p:cNvPr>
          <p:cNvSpPr txBox="1"/>
          <p:nvPr/>
        </p:nvSpPr>
        <p:spPr>
          <a:xfrm>
            <a:off x="1849995" y="3789252"/>
            <a:ext cx="2251187" cy="369332"/>
          </a:xfrm>
          <a:prstGeom prst="rect">
            <a:avLst/>
          </a:prstGeom>
          <a:noFill/>
        </p:spPr>
        <p:txBody>
          <a:bodyPr wrap="square" rtlCol="0">
            <a:spAutoFit/>
          </a:bodyPr>
          <a:lstStyle/>
          <a:p>
            <a:r>
              <a:rPr lang="en-US" dirty="0"/>
              <a:t>Commits Changes</a:t>
            </a:r>
            <a:endParaRPr lang="fr-CA" dirty="0"/>
          </a:p>
        </p:txBody>
      </p:sp>
      <p:grpSp>
        <p:nvGrpSpPr>
          <p:cNvPr id="6" name="Group 5">
            <a:extLst>
              <a:ext uri="{FF2B5EF4-FFF2-40B4-BE49-F238E27FC236}">
                <a16:creationId xmlns:a16="http://schemas.microsoft.com/office/drawing/2014/main" id="{554987E9-0323-43BF-8AD2-A25D12B53F58}"/>
              </a:ext>
            </a:extLst>
          </p:cNvPr>
          <p:cNvGrpSpPr/>
          <p:nvPr/>
        </p:nvGrpSpPr>
        <p:grpSpPr>
          <a:xfrm>
            <a:off x="677696" y="1785886"/>
            <a:ext cx="1929777" cy="1801954"/>
            <a:chOff x="3341988" y="1929776"/>
            <a:chExt cx="1929777" cy="1801954"/>
          </a:xfrm>
        </p:grpSpPr>
        <p:pic>
          <p:nvPicPr>
            <p:cNvPr id="7" name="Picture 2" descr="See the source image">
              <a:extLst>
                <a:ext uri="{FF2B5EF4-FFF2-40B4-BE49-F238E27FC236}">
                  <a16:creationId xmlns:a16="http://schemas.microsoft.com/office/drawing/2014/main" id="{CF323764-6E2C-42F2-A29D-39249EFC2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9535" y="1929776"/>
              <a:ext cx="1314684" cy="13146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BEF6B3-B578-4304-8684-D8D1FDEDAC61}"/>
                </a:ext>
              </a:extLst>
            </p:cNvPr>
            <p:cNvSpPr txBox="1"/>
            <p:nvPr/>
          </p:nvSpPr>
          <p:spPr>
            <a:xfrm>
              <a:off x="3341988" y="3085399"/>
              <a:ext cx="1929777" cy="646331"/>
            </a:xfrm>
            <a:prstGeom prst="rect">
              <a:avLst/>
            </a:prstGeom>
            <a:noFill/>
          </p:spPr>
          <p:txBody>
            <a:bodyPr wrap="square" rtlCol="0">
              <a:spAutoFit/>
            </a:bodyPr>
            <a:lstStyle/>
            <a:p>
              <a:pPr algn="ctr"/>
              <a:r>
                <a:rPr lang="en-US" dirty="0"/>
                <a:t>Azure </a:t>
              </a:r>
              <a:r>
                <a:rPr lang="en-US" dirty="0" err="1"/>
                <a:t>DevOPS</a:t>
              </a:r>
              <a:r>
                <a:rPr lang="en-US" dirty="0"/>
                <a:t> Repo</a:t>
              </a:r>
              <a:endParaRPr lang="fr-CA" dirty="0"/>
            </a:p>
          </p:txBody>
        </p:sp>
      </p:grpSp>
      <p:sp>
        <p:nvSpPr>
          <p:cNvPr id="9" name="Scroll: Vertical 8">
            <a:extLst>
              <a:ext uri="{FF2B5EF4-FFF2-40B4-BE49-F238E27FC236}">
                <a16:creationId xmlns:a16="http://schemas.microsoft.com/office/drawing/2014/main" id="{D56005AD-AF0B-48AC-B051-F0124F1988FE}"/>
              </a:ext>
            </a:extLst>
          </p:cNvPr>
          <p:cNvSpPr/>
          <p:nvPr/>
        </p:nvSpPr>
        <p:spPr>
          <a:xfrm>
            <a:off x="677696" y="4511659"/>
            <a:ext cx="1722043" cy="174060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Config</a:t>
            </a:r>
            <a:endParaRPr lang="fr-CA" dirty="0"/>
          </a:p>
        </p:txBody>
      </p:sp>
      <p:pic>
        <p:nvPicPr>
          <p:cNvPr id="10" name="Picture 2" descr="See the source image">
            <a:extLst>
              <a:ext uri="{FF2B5EF4-FFF2-40B4-BE49-F238E27FC236}">
                <a16:creationId xmlns:a16="http://schemas.microsoft.com/office/drawing/2014/main" id="{07A3E783-D73B-4D3D-9E17-741AC3298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242" y="2025288"/>
            <a:ext cx="835879" cy="83587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9BA51D0-DCAB-464E-B485-3AF0B7FAA3F8}"/>
              </a:ext>
            </a:extLst>
          </p:cNvPr>
          <p:cNvSpPr txBox="1"/>
          <p:nvPr/>
        </p:nvSpPr>
        <p:spPr>
          <a:xfrm>
            <a:off x="2399739" y="1976284"/>
            <a:ext cx="1163471" cy="369332"/>
          </a:xfrm>
          <a:prstGeom prst="rect">
            <a:avLst/>
          </a:prstGeom>
          <a:noFill/>
        </p:spPr>
        <p:txBody>
          <a:bodyPr wrap="square" rtlCol="0">
            <a:spAutoFit/>
          </a:bodyPr>
          <a:lstStyle/>
          <a:p>
            <a:r>
              <a:rPr lang="en-US" dirty="0"/>
              <a:t>Triggers</a:t>
            </a:r>
            <a:endParaRPr lang="fr-CA" dirty="0"/>
          </a:p>
        </p:txBody>
      </p:sp>
      <p:cxnSp>
        <p:nvCxnSpPr>
          <p:cNvPr id="12" name="Straight Arrow Connector 11">
            <a:extLst>
              <a:ext uri="{FF2B5EF4-FFF2-40B4-BE49-F238E27FC236}">
                <a16:creationId xmlns:a16="http://schemas.microsoft.com/office/drawing/2014/main" id="{F1753277-BAE4-43C7-A284-6DDAC5CE90B1}"/>
              </a:ext>
            </a:extLst>
          </p:cNvPr>
          <p:cNvCxnSpPr>
            <a:cxnSpLocks/>
            <a:stCxn id="7" idx="3"/>
            <a:endCxn id="10" idx="1"/>
          </p:cNvCxnSpPr>
          <p:nvPr/>
        </p:nvCxnSpPr>
        <p:spPr>
          <a:xfrm>
            <a:off x="2299927" y="2443228"/>
            <a:ext cx="138331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See the source image">
            <a:extLst>
              <a:ext uri="{FF2B5EF4-FFF2-40B4-BE49-F238E27FC236}">
                <a16:creationId xmlns:a16="http://schemas.microsoft.com/office/drawing/2014/main" id="{E0B0C069-84E9-4B72-87C0-8DD3C1470C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778" y="2025288"/>
            <a:ext cx="1592152" cy="8358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1797BA0-5741-417B-A91A-9A97C02821DD}"/>
              </a:ext>
            </a:extLst>
          </p:cNvPr>
          <p:cNvSpPr txBox="1"/>
          <p:nvPr/>
        </p:nvSpPr>
        <p:spPr>
          <a:xfrm>
            <a:off x="4932529" y="1980801"/>
            <a:ext cx="1163471" cy="369332"/>
          </a:xfrm>
          <a:prstGeom prst="rect">
            <a:avLst/>
          </a:prstGeom>
          <a:noFill/>
        </p:spPr>
        <p:txBody>
          <a:bodyPr wrap="square" rtlCol="0">
            <a:spAutoFit/>
          </a:bodyPr>
          <a:lstStyle/>
          <a:p>
            <a:r>
              <a:rPr lang="en-US" dirty="0"/>
              <a:t>Uploads</a:t>
            </a:r>
            <a:endParaRPr lang="fr-CA" dirty="0"/>
          </a:p>
        </p:txBody>
      </p:sp>
      <p:cxnSp>
        <p:nvCxnSpPr>
          <p:cNvPr id="17" name="Straight Arrow Connector 16">
            <a:extLst>
              <a:ext uri="{FF2B5EF4-FFF2-40B4-BE49-F238E27FC236}">
                <a16:creationId xmlns:a16="http://schemas.microsoft.com/office/drawing/2014/main" id="{010E7E0B-1A9A-449B-A62F-D4E608DF2433}"/>
              </a:ext>
            </a:extLst>
          </p:cNvPr>
          <p:cNvCxnSpPr>
            <a:cxnSpLocks/>
          </p:cNvCxnSpPr>
          <p:nvPr/>
        </p:nvCxnSpPr>
        <p:spPr>
          <a:xfrm>
            <a:off x="4832717" y="2447745"/>
            <a:ext cx="138331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Arrow: Curved Down 14">
            <a:extLst>
              <a:ext uri="{FF2B5EF4-FFF2-40B4-BE49-F238E27FC236}">
                <a16:creationId xmlns:a16="http://schemas.microsoft.com/office/drawing/2014/main" id="{5CF2D9AC-1A33-4568-BD6E-6D6546C294E3}"/>
              </a:ext>
            </a:extLst>
          </p:cNvPr>
          <p:cNvSpPr/>
          <p:nvPr/>
        </p:nvSpPr>
        <p:spPr>
          <a:xfrm rot="4242931">
            <a:off x="7171512" y="1909133"/>
            <a:ext cx="471949" cy="3693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8" name="TextBox 17">
            <a:extLst>
              <a:ext uri="{FF2B5EF4-FFF2-40B4-BE49-F238E27FC236}">
                <a16:creationId xmlns:a16="http://schemas.microsoft.com/office/drawing/2014/main" id="{BB89DE18-7E5B-452B-A0F9-64CDFC02959D}"/>
              </a:ext>
            </a:extLst>
          </p:cNvPr>
          <p:cNvSpPr txBox="1"/>
          <p:nvPr/>
        </p:nvSpPr>
        <p:spPr>
          <a:xfrm>
            <a:off x="7606235" y="1840622"/>
            <a:ext cx="2081804" cy="369332"/>
          </a:xfrm>
          <a:prstGeom prst="rect">
            <a:avLst/>
          </a:prstGeom>
          <a:noFill/>
        </p:spPr>
        <p:txBody>
          <a:bodyPr wrap="square" rtlCol="0">
            <a:spAutoFit/>
          </a:bodyPr>
          <a:lstStyle/>
          <a:p>
            <a:r>
              <a:rPr lang="en-US" dirty="0"/>
              <a:t>Compiles</a:t>
            </a:r>
            <a:endParaRPr lang="fr-CA" dirty="0"/>
          </a:p>
        </p:txBody>
      </p:sp>
      <p:sp>
        <p:nvSpPr>
          <p:cNvPr id="20" name="TextBox 19">
            <a:extLst>
              <a:ext uri="{FF2B5EF4-FFF2-40B4-BE49-F238E27FC236}">
                <a16:creationId xmlns:a16="http://schemas.microsoft.com/office/drawing/2014/main" id="{D4FE42FB-607A-4C26-9E96-38FC4AC53DE9}"/>
              </a:ext>
            </a:extLst>
          </p:cNvPr>
          <p:cNvSpPr txBox="1"/>
          <p:nvPr/>
        </p:nvSpPr>
        <p:spPr>
          <a:xfrm>
            <a:off x="5975117" y="5238266"/>
            <a:ext cx="1621237" cy="646331"/>
          </a:xfrm>
          <a:prstGeom prst="rect">
            <a:avLst/>
          </a:prstGeom>
          <a:noFill/>
        </p:spPr>
        <p:txBody>
          <a:bodyPr wrap="square" rtlCol="0">
            <a:spAutoFit/>
          </a:bodyPr>
          <a:lstStyle/>
          <a:p>
            <a:pPr algn="ctr"/>
            <a:r>
              <a:rPr lang="en-US" dirty="0"/>
              <a:t>Virtual Machine Agent</a:t>
            </a:r>
            <a:endParaRPr lang="fr-CA" dirty="0"/>
          </a:p>
        </p:txBody>
      </p:sp>
      <p:pic>
        <p:nvPicPr>
          <p:cNvPr id="21" name="Picture 2" descr="See the source image">
            <a:extLst>
              <a:ext uri="{FF2B5EF4-FFF2-40B4-BE49-F238E27FC236}">
                <a16:creationId xmlns:a16="http://schemas.microsoft.com/office/drawing/2014/main" id="{A277D107-A58B-429B-A827-7293AE0995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8321" y="4082354"/>
            <a:ext cx="1155912" cy="115591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See the source image">
            <a:extLst>
              <a:ext uri="{FF2B5EF4-FFF2-40B4-BE49-F238E27FC236}">
                <a16:creationId xmlns:a16="http://schemas.microsoft.com/office/drawing/2014/main" id="{DC3F5D40-A06B-4837-B39D-13188EC618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4233" y="5000474"/>
            <a:ext cx="522039" cy="522039"/>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F7631907-3178-4EBC-890F-54E22D299FB0}"/>
              </a:ext>
            </a:extLst>
          </p:cNvPr>
          <p:cNvCxnSpPr>
            <a:cxnSpLocks/>
          </p:cNvCxnSpPr>
          <p:nvPr/>
        </p:nvCxnSpPr>
        <p:spPr>
          <a:xfrm>
            <a:off x="6884547" y="2941509"/>
            <a:ext cx="0" cy="10553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3A9F352-B056-4A4E-B93C-3B753E340B0B}"/>
              </a:ext>
            </a:extLst>
          </p:cNvPr>
          <p:cNvSpPr txBox="1"/>
          <p:nvPr/>
        </p:nvSpPr>
        <p:spPr>
          <a:xfrm>
            <a:off x="6884547" y="3213837"/>
            <a:ext cx="2081804" cy="369332"/>
          </a:xfrm>
          <a:prstGeom prst="rect">
            <a:avLst/>
          </a:prstGeom>
          <a:noFill/>
        </p:spPr>
        <p:txBody>
          <a:bodyPr wrap="square" rtlCol="0">
            <a:spAutoFit/>
          </a:bodyPr>
          <a:lstStyle/>
          <a:p>
            <a:r>
              <a:rPr lang="en-US" dirty="0"/>
              <a:t>Assigns</a:t>
            </a:r>
            <a:endParaRPr lang="fr-CA" dirty="0"/>
          </a:p>
        </p:txBody>
      </p:sp>
      <p:pic>
        <p:nvPicPr>
          <p:cNvPr id="29" name="Picture 4" descr="See the source image">
            <a:extLst>
              <a:ext uri="{FF2B5EF4-FFF2-40B4-BE49-F238E27FC236}">
                <a16:creationId xmlns:a16="http://schemas.microsoft.com/office/drawing/2014/main" id="{402E5A5F-909F-4F20-AD26-DC8CA11586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5348" y="4082354"/>
            <a:ext cx="1158085" cy="11580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47E2AA8E-B198-4947-8997-5EA6EC5F28D4}"/>
              </a:ext>
            </a:extLst>
          </p:cNvPr>
          <p:cNvSpPr txBox="1"/>
          <p:nvPr/>
        </p:nvSpPr>
        <p:spPr>
          <a:xfrm>
            <a:off x="9267310" y="5455285"/>
            <a:ext cx="1621237" cy="646331"/>
          </a:xfrm>
          <a:prstGeom prst="rect">
            <a:avLst/>
          </a:prstGeom>
          <a:noFill/>
        </p:spPr>
        <p:txBody>
          <a:bodyPr wrap="square" rtlCol="0">
            <a:spAutoFit/>
          </a:bodyPr>
          <a:lstStyle/>
          <a:p>
            <a:pPr algn="ctr"/>
            <a:r>
              <a:rPr lang="en-US" dirty="0"/>
              <a:t>Office 365 Tenant</a:t>
            </a:r>
            <a:endParaRPr lang="fr-CA" dirty="0"/>
          </a:p>
        </p:txBody>
      </p:sp>
      <p:cxnSp>
        <p:nvCxnSpPr>
          <p:cNvPr id="31" name="Straight Arrow Connector 30">
            <a:extLst>
              <a:ext uri="{FF2B5EF4-FFF2-40B4-BE49-F238E27FC236}">
                <a16:creationId xmlns:a16="http://schemas.microsoft.com/office/drawing/2014/main" id="{0DBA9EC9-47ED-42F6-8C20-28489C55D1C6}"/>
              </a:ext>
            </a:extLst>
          </p:cNvPr>
          <p:cNvCxnSpPr>
            <a:cxnSpLocks/>
            <a:endCxn id="29" idx="1"/>
          </p:cNvCxnSpPr>
          <p:nvPr/>
        </p:nvCxnSpPr>
        <p:spPr>
          <a:xfrm>
            <a:off x="7583930" y="4661397"/>
            <a:ext cx="196141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FFE8552-CA87-4F27-8573-D44330FE436B}"/>
              </a:ext>
            </a:extLst>
          </p:cNvPr>
          <p:cNvSpPr txBox="1"/>
          <p:nvPr/>
        </p:nvSpPr>
        <p:spPr>
          <a:xfrm>
            <a:off x="8042586" y="4191682"/>
            <a:ext cx="2081804" cy="369332"/>
          </a:xfrm>
          <a:prstGeom prst="rect">
            <a:avLst/>
          </a:prstGeom>
          <a:noFill/>
        </p:spPr>
        <p:txBody>
          <a:bodyPr wrap="square" rtlCol="0">
            <a:spAutoFit/>
          </a:bodyPr>
          <a:lstStyle/>
          <a:p>
            <a:r>
              <a:rPr lang="en-US" dirty="0"/>
              <a:t>Deploys</a:t>
            </a:r>
            <a:endParaRPr lang="fr-CA" dirty="0"/>
          </a:p>
        </p:txBody>
      </p:sp>
    </p:spTree>
    <p:extLst>
      <p:ext uri="{BB962C8B-B14F-4D97-AF65-F5344CB8AC3E}">
        <p14:creationId xmlns:p14="http://schemas.microsoft.com/office/powerpoint/2010/main" val="63526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07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500"/>
                                        <p:tgtEl>
                                          <p:spTgt spid="25"/>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1" presetClass="entr" presetSubtype="1" fill="hold"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heel(1)">
                                      <p:cBhvr>
                                        <p:cTn id="54" dur="2000"/>
                                        <p:tgtEl>
                                          <p:spTgt spid="22"/>
                                        </p:tgtEl>
                                      </p:cBhvr>
                                    </p:animEffect>
                                  </p:childTnLst>
                                </p:cTn>
                              </p:par>
                            </p:childTnLst>
                          </p:cTn>
                        </p:par>
                        <p:par>
                          <p:cTn id="55" fill="hold">
                            <p:stCondLst>
                              <p:cond delay="2000"/>
                            </p:stCondLst>
                            <p:childTnLst>
                              <p:par>
                                <p:cTn id="56" presetID="22" presetClass="entr" presetSubtype="8" fill="hold" nodeType="afterEffect">
                                  <p:stCondLst>
                                    <p:cond delay="250"/>
                                  </p:stCondLst>
                                  <p:childTnLst>
                                    <p:set>
                                      <p:cBhvr>
                                        <p:cTn id="57" dur="1" fill="hold">
                                          <p:stCondLst>
                                            <p:cond delay="0"/>
                                          </p:stCondLst>
                                        </p:cTn>
                                        <p:tgtEl>
                                          <p:spTgt spid="31"/>
                                        </p:tgtEl>
                                        <p:attrNameLst>
                                          <p:attrName>style.visibility</p:attrName>
                                        </p:attrNameLst>
                                      </p:cBhvr>
                                      <p:to>
                                        <p:strVal val="visible"/>
                                      </p:to>
                                    </p:set>
                                    <p:animEffect transition="in" filter="wipe(left)">
                                      <p:cBhvr>
                                        <p:cTn id="58" dur="500"/>
                                        <p:tgtEl>
                                          <p:spTgt spid="31"/>
                                        </p:tgtEl>
                                      </p:cBhvr>
                                    </p:animEffect>
                                  </p:childTnLst>
                                </p:cTn>
                              </p:par>
                            </p:childTnLst>
                          </p:cTn>
                        </p:par>
                        <p:par>
                          <p:cTn id="59" fill="hold">
                            <p:stCondLst>
                              <p:cond delay="2750"/>
                            </p:stCondLst>
                            <p:childTnLst>
                              <p:par>
                                <p:cTn id="60" presetID="1" presetClass="entr" presetSubtype="0"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9"/>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6" grpId="0"/>
      <p:bldP spid="15" grpId="0" animBg="1"/>
      <p:bldP spid="18" grpId="0"/>
      <p:bldP spid="20" grpId="0"/>
      <p:bldP spid="28" grpId="0"/>
      <p:bldP spid="30" grpId="0"/>
      <p:bldP spid="3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“Agentless Process” with Pipelines</a:t>
            </a:r>
            <a:endParaRPr lang="en-US" b="1" dirty="0">
              <a:solidFill>
                <a:schemeClr val="bg1"/>
              </a:solidFill>
            </a:endParaRPr>
          </a:p>
        </p:txBody>
      </p:sp>
      <p:grpSp>
        <p:nvGrpSpPr>
          <p:cNvPr id="5" name="Group 4">
            <a:extLst>
              <a:ext uri="{FF2B5EF4-FFF2-40B4-BE49-F238E27FC236}">
                <a16:creationId xmlns:a16="http://schemas.microsoft.com/office/drawing/2014/main" id="{27AF59A6-EB59-4CFF-9DFE-CC791CB71E48}"/>
              </a:ext>
            </a:extLst>
          </p:cNvPr>
          <p:cNvGrpSpPr/>
          <p:nvPr/>
        </p:nvGrpSpPr>
        <p:grpSpPr>
          <a:xfrm>
            <a:off x="677696" y="1785886"/>
            <a:ext cx="1929777" cy="1801954"/>
            <a:chOff x="3341988" y="1929776"/>
            <a:chExt cx="1929777" cy="1801954"/>
          </a:xfrm>
        </p:grpSpPr>
        <p:pic>
          <p:nvPicPr>
            <p:cNvPr id="1026" name="Picture 2" descr="See the source image">
              <a:extLst>
                <a:ext uri="{FF2B5EF4-FFF2-40B4-BE49-F238E27FC236}">
                  <a16:creationId xmlns:a16="http://schemas.microsoft.com/office/drawing/2014/main" id="{464DBEF4-CB7D-4AC7-8D8F-0E69C01E4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9535" y="1929776"/>
              <a:ext cx="1314684" cy="13146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CEF0ACB-DCB1-4042-8715-E3381C4E257F}"/>
                </a:ext>
              </a:extLst>
            </p:cNvPr>
            <p:cNvSpPr txBox="1"/>
            <p:nvPr/>
          </p:nvSpPr>
          <p:spPr>
            <a:xfrm>
              <a:off x="3341988" y="3085399"/>
              <a:ext cx="1929777" cy="646331"/>
            </a:xfrm>
            <a:prstGeom prst="rect">
              <a:avLst/>
            </a:prstGeom>
            <a:noFill/>
          </p:spPr>
          <p:txBody>
            <a:bodyPr wrap="square" rtlCol="0">
              <a:spAutoFit/>
            </a:bodyPr>
            <a:lstStyle/>
            <a:p>
              <a:pPr algn="ctr"/>
              <a:r>
                <a:rPr lang="en-US" dirty="0"/>
                <a:t>Azure </a:t>
              </a:r>
              <a:r>
                <a:rPr lang="en-US" dirty="0" err="1"/>
                <a:t>DevOPS</a:t>
              </a:r>
              <a:r>
                <a:rPr lang="en-US" dirty="0"/>
                <a:t> Repo</a:t>
              </a:r>
              <a:endParaRPr lang="fr-CA" dirty="0"/>
            </a:p>
          </p:txBody>
        </p:sp>
      </p:grpSp>
      <p:sp>
        <p:nvSpPr>
          <p:cNvPr id="6" name="Scroll: Vertical 5">
            <a:extLst>
              <a:ext uri="{FF2B5EF4-FFF2-40B4-BE49-F238E27FC236}">
                <a16:creationId xmlns:a16="http://schemas.microsoft.com/office/drawing/2014/main" id="{51FF18F3-680F-40DC-8CEC-BA0D4B57DE57}"/>
              </a:ext>
            </a:extLst>
          </p:cNvPr>
          <p:cNvSpPr/>
          <p:nvPr/>
        </p:nvSpPr>
        <p:spPr>
          <a:xfrm>
            <a:off x="677696" y="4511659"/>
            <a:ext cx="1722043" cy="174060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Config</a:t>
            </a:r>
            <a:endParaRPr lang="fr-CA" dirty="0"/>
          </a:p>
        </p:txBody>
      </p:sp>
      <p:pic>
        <p:nvPicPr>
          <p:cNvPr id="1028" name="Picture 4" descr="See the source image">
            <a:extLst>
              <a:ext uri="{FF2B5EF4-FFF2-40B4-BE49-F238E27FC236}">
                <a16:creationId xmlns:a16="http://schemas.microsoft.com/office/drawing/2014/main" id="{8D8DA778-D04E-43C1-ADCB-9066D4341A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2613" y="2088247"/>
            <a:ext cx="1001738" cy="9632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3F1F3227-AC32-4741-9F84-05893FD480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2050" y="5108717"/>
            <a:ext cx="1033486" cy="9632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790700A-627D-4378-BE94-B068722B5C6B}"/>
              </a:ext>
            </a:extLst>
          </p:cNvPr>
          <p:cNvSpPr txBox="1"/>
          <p:nvPr/>
        </p:nvSpPr>
        <p:spPr>
          <a:xfrm>
            <a:off x="2476309" y="5164853"/>
            <a:ext cx="2251187" cy="369332"/>
          </a:xfrm>
          <a:prstGeom prst="rect">
            <a:avLst/>
          </a:prstGeom>
          <a:noFill/>
        </p:spPr>
        <p:txBody>
          <a:bodyPr wrap="square" rtlCol="0">
            <a:spAutoFit/>
          </a:bodyPr>
          <a:lstStyle/>
          <a:p>
            <a:r>
              <a:rPr lang="en-US" dirty="0"/>
              <a:t>Add/Modify/Delete</a:t>
            </a:r>
            <a:endParaRPr lang="fr-CA" dirty="0"/>
          </a:p>
        </p:txBody>
      </p:sp>
      <p:cxnSp>
        <p:nvCxnSpPr>
          <p:cNvPr id="9" name="Straight Arrow Connector 8">
            <a:extLst>
              <a:ext uri="{FF2B5EF4-FFF2-40B4-BE49-F238E27FC236}">
                <a16:creationId xmlns:a16="http://schemas.microsoft.com/office/drawing/2014/main" id="{A304BA21-206F-4691-85B4-F1FA47C2838E}"/>
              </a:ext>
            </a:extLst>
          </p:cNvPr>
          <p:cNvCxnSpPr>
            <a:cxnSpLocks/>
            <a:stCxn id="1030" idx="1"/>
          </p:cNvCxnSpPr>
          <p:nvPr/>
        </p:nvCxnSpPr>
        <p:spPr>
          <a:xfrm flipH="1" flipV="1">
            <a:off x="2399739" y="5590321"/>
            <a:ext cx="2032311"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3CB6125-7948-4B96-85CD-DCE5B17DCCBD}"/>
              </a:ext>
            </a:extLst>
          </p:cNvPr>
          <p:cNvCxnSpPr>
            <a:cxnSpLocks/>
            <a:endCxn id="4" idx="2"/>
          </p:cNvCxnSpPr>
          <p:nvPr/>
        </p:nvCxnSpPr>
        <p:spPr>
          <a:xfrm flipV="1">
            <a:off x="1642584" y="3587840"/>
            <a:ext cx="1" cy="7885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3845001-853E-4E24-A8E4-546563D33784}"/>
              </a:ext>
            </a:extLst>
          </p:cNvPr>
          <p:cNvSpPr txBox="1"/>
          <p:nvPr/>
        </p:nvSpPr>
        <p:spPr>
          <a:xfrm>
            <a:off x="1849995" y="3789252"/>
            <a:ext cx="2251187" cy="369332"/>
          </a:xfrm>
          <a:prstGeom prst="rect">
            <a:avLst/>
          </a:prstGeom>
          <a:noFill/>
        </p:spPr>
        <p:txBody>
          <a:bodyPr wrap="square" rtlCol="0">
            <a:spAutoFit/>
          </a:bodyPr>
          <a:lstStyle/>
          <a:p>
            <a:r>
              <a:rPr lang="en-US" dirty="0"/>
              <a:t>Commits Changes</a:t>
            </a:r>
            <a:endParaRPr lang="fr-CA" dirty="0"/>
          </a:p>
        </p:txBody>
      </p:sp>
      <p:cxnSp>
        <p:nvCxnSpPr>
          <p:cNvPr id="19" name="Straight Arrow Connector 18">
            <a:extLst>
              <a:ext uri="{FF2B5EF4-FFF2-40B4-BE49-F238E27FC236}">
                <a16:creationId xmlns:a16="http://schemas.microsoft.com/office/drawing/2014/main" id="{D891E489-DB12-4AEC-A903-D42620B0CB91}"/>
              </a:ext>
            </a:extLst>
          </p:cNvPr>
          <p:cNvCxnSpPr>
            <a:cxnSpLocks/>
            <a:endCxn id="1028" idx="1"/>
          </p:cNvCxnSpPr>
          <p:nvPr/>
        </p:nvCxnSpPr>
        <p:spPr>
          <a:xfrm>
            <a:off x="2253554" y="2569852"/>
            <a:ext cx="398905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C017CE4-81B6-467D-BC6D-B5EE116B08ED}"/>
              </a:ext>
            </a:extLst>
          </p:cNvPr>
          <p:cNvSpPr txBox="1"/>
          <p:nvPr/>
        </p:nvSpPr>
        <p:spPr>
          <a:xfrm>
            <a:off x="3214349" y="2122420"/>
            <a:ext cx="2251187" cy="369332"/>
          </a:xfrm>
          <a:prstGeom prst="rect">
            <a:avLst/>
          </a:prstGeom>
          <a:noFill/>
        </p:spPr>
        <p:txBody>
          <a:bodyPr wrap="square" rtlCol="0">
            <a:spAutoFit/>
          </a:bodyPr>
          <a:lstStyle/>
          <a:p>
            <a:r>
              <a:rPr lang="en-US" dirty="0"/>
              <a:t>Changes Applied</a:t>
            </a:r>
            <a:endParaRPr lang="fr-CA" dirty="0"/>
          </a:p>
        </p:txBody>
      </p:sp>
      <p:sp>
        <p:nvSpPr>
          <p:cNvPr id="17" name="TextBox 16">
            <a:extLst>
              <a:ext uri="{FF2B5EF4-FFF2-40B4-BE49-F238E27FC236}">
                <a16:creationId xmlns:a16="http://schemas.microsoft.com/office/drawing/2014/main" id="{4BADC2CC-9806-43FB-A298-99A174CE142C}"/>
              </a:ext>
            </a:extLst>
          </p:cNvPr>
          <p:cNvSpPr txBox="1"/>
          <p:nvPr/>
        </p:nvSpPr>
        <p:spPr>
          <a:xfrm>
            <a:off x="6141229" y="3041690"/>
            <a:ext cx="1533832" cy="369332"/>
          </a:xfrm>
          <a:prstGeom prst="rect">
            <a:avLst/>
          </a:prstGeom>
          <a:noFill/>
        </p:spPr>
        <p:txBody>
          <a:bodyPr wrap="square" rtlCol="0">
            <a:spAutoFit/>
          </a:bodyPr>
          <a:lstStyle/>
          <a:p>
            <a:r>
              <a:rPr lang="en-US" dirty="0"/>
              <a:t>Dev Tenant</a:t>
            </a:r>
            <a:endParaRPr lang="fr-CA" dirty="0"/>
          </a:p>
        </p:txBody>
      </p:sp>
      <p:pic>
        <p:nvPicPr>
          <p:cNvPr id="1032" name="Picture 8" descr="See the source image">
            <a:extLst>
              <a:ext uri="{FF2B5EF4-FFF2-40B4-BE49-F238E27FC236}">
                <a16:creationId xmlns:a16="http://schemas.microsoft.com/office/drawing/2014/main" id="{A85891F7-B664-44BF-AFDE-94870EB9A7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5366" y="4057726"/>
            <a:ext cx="1355741" cy="135574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883140D-0F3D-4519-9EC6-2B47488E7450}"/>
              </a:ext>
            </a:extLst>
          </p:cNvPr>
          <p:cNvSpPr txBox="1"/>
          <p:nvPr/>
        </p:nvSpPr>
        <p:spPr>
          <a:xfrm>
            <a:off x="6141229" y="5164853"/>
            <a:ext cx="1533832" cy="369332"/>
          </a:xfrm>
          <a:prstGeom prst="rect">
            <a:avLst/>
          </a:prstGeom>
          <a:noFill/>
        </p:spPr>
        <p:txBody>
          <a:bodyPr wrap="square" rtlCol="0">
            <a:spAutoFit/>
          </a:bodyPr>
          <a:lstStyle/>
          <a:p>
            <a:r>
              <a:rPr lang="en-US" dirty="0"/>
              <a:t>Dev Team</a:t>
            </a:r>
            <a:endParaRPr lang="fr-CA" dirty="0"/>
          </a:p>
        </p:txBody>
      </p:sp>
      <p:cxnSp>
        <p:nvCxnSpPr>
          <p:cNvPr id="27" name="Straight Arrow Connector 26">
            <a:extLst>
              <a:ext uri="{FF2B5EF4-FFF2-40B4-BE49-F238E27FC236}">
                <a16:creationId xmlns:a16="http://schemas.microsoft.com/office/drawing/2014/main" id="{01323F0C-ED26-4C54-A5BD-2DCAF87BD808}"/>
              </a:ext>
            </a:extLst>
          </p:cNvPr>
          <p:cNvCxnSpPr>
            <a:cxnSpLocks/>
          </p:cNvCxnSpPr>
          <p:nvPr/>
        </p:nvCxnSpPr>
        <p:spPr>
          <a:xfrm flipH="1" flipV="1">
            <a:off x="2135566" y="2844827"/>
            <a:ext cx="3921107" cy="16565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D57A6A-4A60-4014-8FC2-6D18E24BC048}"/>
              </a:ext>
            </a:extLst>
          </p:cNvPr>
          <p:cNvSpPr txBox="1"/>
          <p:nvPr/>
        </p:nvSpPr>
        <p:spPr>
          <a:xfrm rot="1396231">
            <a:off x="3254569" y="3474085"/>
            <a:ext cx="3049966" cy="369332"/>
          </a:xfrm>
          <a:prstGeom prst="rect">
            <a:avLst/>
          </a:prstGeom>
          <a:noFill/>
        </p:spPr>
        <p:txBody>
          <a:bodyPr wrap="square" rtlCol="0">
            <a:spAutoFit/>
          </a:bodyPr>
          <a:lstStyle/>
          <a:p>
            <a:r>
              <a:rPr lang="en-US" dirty="0"/>
              <a:t>Reviews &amp; Approves</a:t>
            </a:r>
            <a:endParaRPr lang="fr-CA" dirty="0"/>
          </a:p>
        </p:txBody>
      </p:sp>
      <p:pic>
        <p:nvPicPr>
          <p:cNvPr id="31" name="Picture 4" descr="See the source image">
            <a:extLst>
              <a:ext uri="{FF2B5EF4-FFF2-40B4-BE49-F238E27FC236}">
                <a16:creationId xmlns:a16="http://schemas.microsoft.com/office/drawing/2014/main" id="{90B9E387-B1C2-402D-B79E-EC492828A5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7384" y="1990806"/>
            <a:ext cx="1001738" cy="96321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a:extLst>
              <a:ext uri="{FF2B5EF4-FFF2-40B4-BE49-F238E27FC236}">
                <a16:creationId xmlns:a16="http://schemas.microsoft.com/office/drawing/2014/main" id="{C5445F72-93BA-4FBE-83A5-6E6CDEBD2392}"/>
              </a:ext>
            </a:extLst>
          </p:cNvPr>
          <p:cNvCxnSpPr>
            <a:cxnSpLocks/>
          </p:cNvCxnSpPr>
          <p:nvPr/>
        </p:nvCxnSpPr>
        <p:spPr>
          <a:xfrm>
            <a:off x="7456785" y="2562540"/>
            <a:ext cx="250132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25ED7E9-5E1A-4D3A-BCC7-E03EE91F0D7A}"/>
              </a:ext>
            </a:extLst>
          </p:cNvPr>
          <p:cNvSpPr txBox="1"/>
          <p:nvPr/>
        </p:nvSpPr>
        <p:spPr>
          <a:xfrm>
            <a:off x="8013513" y="2044320"/>
            <a:ext cx="2251187" cy="369332"/>
          </a:xfrm>
          <a:prstGeom prst="rect">
            <a:avLst/>
          </a:prstGeom>
          <a:noFill/>
        </p:spPr>
        <p:txBody>
          <a:bodyPr wrap="square" rtlCol="0">
            <a:spAutoFit/>
          </a:bodyPr>
          <a:lstStyle/>
          <a:p>
            <a:r>
              <a:rPr lang="en-US" dirty="0"/>
              <a:t>Changes Applied</a:t>
            </a:r>
            <a:endParaRPr lang="fr-CA" dirty="0"/>
          </a:p>
        </p:txBody>
      </p:sp>
      <p:sp>
        <p:nvSpPr>
          <p:cNvPr id="34" name="TextBox 33">
            <a:extLst>
              <a:ext uri="{FF2B5EF4-FFF2-40B4-BE49-F238E27FC236}">
                <a16:creationId xmlns:a16="http://schemas.microsoft.com/office/drawing/2014/main" id="{EE326038-85E7-42F2-A2DA-5F769EF42A71}"/>
              </a:ext>
            </a:extLst>
          </p:cNvPr>
          <p:cNvSpPr txBox="1"/>
          <p:nvPr/>
        </p:nvSpPr>
        <p:spPr>
          <a:xfrm>
            <a:off x="10177384" y="2991322"/>
            <a:ext cx="1533832" cy="369332"/>
          </a:xfrm>
          <a:prstGeom prst="rect">
            <a:avLst/>
          </a:prstGeom>
          <a:noFill/>
        </p:spPr>
        <p:txBody>
          <a:bodyPr wrap="square" rtlCol="0">
            <a:spAutoFit/>
          </a:bodyPr>
          <a:lstStyle/>
          <a:p>
            <a:r>
              <a:rPr lang="en-US" dirty="0"/>
              <a:t>QA Tenant</a:t>
            </a:r>
            <a:endParaRPr lang="fr-CA" dirty="0"/>
          </a:p>
        </p:txBody>
      </p:sp>
      <p:pic>
        <p:nvPicPr>
          <p:cNvPr id="37" name="Picture 8" descr="See the source image">
            <a:extLst>
              <a:ext uri="{FF2B5EF4-FFF2-40B4-BE49-F238E27FC236}">
                <a16:creationId xmlns:a16="http://schemas.microsoft.com/office/drawing/2014/main" id="{7B5646AF-9EF2-4FF4-B1E0-6487911070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8297" y="4110522"/>
            <a:ext cx="1355741" cy="1355741"/>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DCE57EC8-6B5A-416E-8E96-A99C646AA163}"/>
              </a:ext>
            </a:extLst>
          </p:cNvPr>
          <p:cNvSpPr txBox="1"/>
          <p:nvPr/>
        </p:nvSpPr>
        <p:spPr>
          <a:xfrm>
            <a:off x="10177384" y="5164853"/>
            <a:ext cx="1533832" cy="369332"/>
          </a:xfrm>
          <a:prstGeom prst="rect">
            <a:avLst/>
          </a:prstGeom>
          <a:noFill/>
        </p:spPr>
        <p:txBody>
          <a:bodyPr wrap="square" rtlCol="0">
            <a:spAutoFit/>
          </a:bodyPr>
          <a:lstStyle/>
          <a:p>
            <a:r>
              <a:rPr lang="en-US" dirty="0"/>
              <a:t>QA Team</a:t>
            </a:r>
            <a:endParaRPr lang="fr-CA" dirty="0"/>
          </a:p>
        </p:txBody>
      </p:sp>
      <p:cxnSp>
        <p:nvCxnSpPr>
          <p:cNvPr id="39" name="Straight Arrow Connector 38">
            <a:extLst>
              <a:ext uri="{FF2B5EF4-FFF2-40B4-BE49-F238E27FC236}">
                <a16:creationId xmlns:a16="http://schemas.microsoft.com/office/drawing/2014/main" id="{D417C785-239B-4E25-A6EC-E0348E35D1CF}"/>
              </a:ext>
            </a:extLst>
          </p:cNvPr>
          <p:cNvCxnSpPr>
            <a:cxnSpLocks/>
          </p:cNvCxnSpPr>
          <p:nvPr/>
        </p:nvCxnSpPr>
        <p:spPr>
          <a:xfrm flipH="1" flipV="1">
            <a:off x="3214349" y="2800274"/>
            <a:ext cx="6897762" cy="21342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BBB9CB2-D8B8-4EF9-853E-E1C1A4F80656}"/>
              </a:ext>
            </a:extLst>
          </p:cNvPr>
          <p:cNvSpPr txBox="1"/>
          <p:nvPr/>
        </p:nvSpPr>
        <p:spPr>
          <a:xfrm rot="1033490">
            <a:off x="7628486" y="4182074"/>
            <a:ext cx="3049966" cy="369332"/>
          </a:xfrm>
          <a:prstGeom prst="rect">
            <a:avLst/>
          </a:prstGeom>
          <a:noFill/>
        </p:spPr>
        <p:txBody>
          <a:bodyPr wrap="square" rtlCol="0">
            <a:spAutoFit/>
          </a:bodyPr>
          <a:lstStyle/>
          <a:p>
            <a:r>
              <a:rPr lang="en-US" dirty="0"/>
              <a:t>Reviews &amp; Approves</a:t>
            </a:r>
            <a:endParaRPr lang="fr-CA" dirty="0"/>
          </a:p>
        </p:txBody>
      </p:sp>
    </p:spTree>
    <p:extLst>
      <p:ext uri="{BB962C8B-B14F-4D97-AF65-F5344CB8AC3E}">
        <p14:creationId xmlns:p14="http://schemas.microsoft.com/office/powerpoint/2010/main" val="85974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p:bldP spid="22" grpId="0"/>
      <p:bldP spid="17" grpId="0"/>
      <p:bldP spid="26" grpId="0"/>
      <p:bldP spid="24" grpId="0"/>
      <p:bldP spid="33" grpId="0"/>
      <p:bldP spid="34" grpId="0"/>
      <p:bldP spid="38" grpId="0"/>
      <p:bldP spid="4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Process</a:t>
            </a:r>
            <a:endParaRPr lang="en-US" b="1" dirty="0">
              <a:solidFill>
                <a:schemeClr val="bg1"/>
              </a:solidFill>
            </a:endParaRPr>
          </a:p>
        </p:txBody>
      </p:sp>
      <p:pic>
        <p:nvPicPr>
          <p:cNvPr id="7" name="Picture 4" descr="See the source image">
            <a:extLst>
              <a:ext uri="{FF2B5EF4-FFF2-40B4-BE49-F238E27FC236}">
                <a16:creationId xmlns:a16="http://schemas.microsoft.com/office/drawing/2014/main" id="{2CE31277-F7EC-4689-94E9-EF8B3B904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276" y="1828430"/>
            <a:ext cx="1001738" cy="9632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92FA98F-01AB-4169-83FC-A744C6B9883E}"/>
              </a:ext>
            </a:extLst>
          </p:cNvPr>
          <p:cNvSpPr txBox="1"/>
          <p:nvPr/>
        </p:nvSpPr>
        <p:spPr>
          <a:xfrm>
            <a:off x="4720892" y="2781873"/>
            <a:ext cx="1533832" cy="369332"/>
          </a:xfrm>
          <a:prstGeom prst="rect">
            <a:avLst/>
          </a:prstGeom>
          <a:noFill/>
        </p:spPr>
        <p:txBody>
          <a:bodyPr wrap="square" rtlCol="0">
            <a:spAutoFit/>
          </a:bodyPr>
          <a:lstStyle/>
          <a:p>
            <a:r>
              <a:rPr lang="en-US" dirty="0"/>
              <a:t>Dev Tenant</a:t>
            </a:r>
            <a:endParaRPr lang="fr-CA" dirty="0"/>
          </a:p>
        </p:txBody>
      </p:sp>
      <p:pic>
        <p:nvPicPr>
          <p:cNvPr id="10" name="Picture 4" descr="See the source image">
            <a:extLst>
              <a:ext uri="{FF2B5EF4-FFF2-40B4-BE49-F238E27FC236}">
                <a16:creationId xmlns:a16="http://schemas.microsoft.com/office/drawing/2014/main" id="{243119A8-2A9D-424B-8731-8A130E1B8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0892" y="3574050"/>
            <a:ext cx="1001738" cy="9632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7D46E23-C43A-4B6B-855E-8C4762F2CA13}"/>
              </a:ext>
            </a:extLst>
          </p:cNvPr>
          <p:cNvSpPr txBox="1"/>
          <p:nvPr/>
        </p:nvSpPr>
        <p:spPr>
          <a:xfrm>
            <a:off x="4720892" y="4574566"/>
            <a:ext cx="1533832" cy="369332"/>
          </a:xfrm>
          <a:prstGeom prst="rect">
            <a:avLst/>
          </a:prstGeom>
          <a:noFill/>
        </p:spPr>
        <p:txBody>
          <a:bodyPr wrap="square" rtlCol="0">
            <a:spAutoFit/>
          </a:bodyPr>
          <a:lstStyle/>
          <a:p>
            <a:r>
              <a:rPr lang="en-US" dirty="0"/>
              <a:t>QA Tenant</a:t>
            </a:r>
            <a:endParaRPr lang="fr-CA" dirty="0"/>
          </a:p>
        </p:txBody>
      </p:sp>
      <p:pic>
        <p:nvPicPr>
          <p:cNvPr id="2050" name="Picture 2" descr="See the source image">
            <a:extLst>
              <a:ext uri="{FF2B5EF4-FFF2-40B4-BE49-F238E27FC236}">
                <a16:creationId xmlns:a16="http://schemas.microsoft.com/office/drawing/2014/main" id="{C29405F1-697A-4358-A007-9A694B2B3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168" y="3574050"/>
            <a:ext cx="835879" cy="8358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See the source image">
            <a:extLst>
              <a:ext uri="{FF2B5EF4-FFF2-40B4-BE49-F238E27FC236}">
                <a16:creationId xmlns:a16="http://schemas.microsoft.com/office/drawing/2014/main" id="{7783B246-BC45-419F-8CEB-307A78604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0892" y="5262827"/>
            <a:ext cx="1001738" cy="96321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7FF3307-9D40-4B8F-8C98-8EE18381C6DA}"/>
              </a:ext>
            </a:extLst>
          </p:cNvPr>
          <p:cNvSpPr txBox="1"/>
          <p:nvPr/>
        </p:nvSpPr>
        <p:spPr>
          <a:xfrm>
            <a:off x="4720892" y="6263343"/>
            <a:ext cx="1533832" cy="369332"/>
          </a:xfrm>
          <a:prstGeom prst="rect">
            <a:avLst/>
          </a:prstGeom>
          <a:noFill/>
        </p:spPr>
        <p:txBody>
          <a:bodyPr wrap="square" rtlCol="0">
            <a:spAutoFit/>
          </a:bodyPr>
          <a:lstStyle/>
          <a:p>
            <a:r>
              <a:rPr lang="en-US" dirty="0"/>
              <a:t>Prod Tenant</a:t>
            </a:r>
            <a:endParaRPr lang="fr-CA" dirty="0"/>
          </a:p>
        </p:txBody>
      </p:sp>
      <p:cxnSp>
        <p:nvCxnSpPr>
          <p:cNvPr id="15" name="Straight Arrow Connector 14">
            <a:extLst>
              <a:ext uri="{FF2B5EF4-FFF2-40B4-BE49-F238E27FC236}">
                <a16:creationId xmlns:a16="http://schemas.microsoft.com/office/drawing/2014/main" id="{109A7DC8-4F43-4953-A8D8-60AB6C9CC121}"/>
              </a:ext>
            </a:extLst>
          </p:cNvPr>
          <p:cNvCxnSpPr>
            <a:cxnSpLocks/>
          </p:cNvCxnSpPr>
          <p:nvPr/>
        </p:nvCxnSpPr>
        <p:spPr>
          <a:xfrm flipV="1">
            <a:off x="1615285" y="2367228"/>
            <a:ext cx="3105607" cy="15781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3B2B4B-551F-40A0-A96D-D450412A2DAF}"/>
              </a:ext>
            </a:extLst>
          </p:cNvPr>
          <p:cNvCxnSpPr>
            <a:cxnSpLocks/>
            <a:endCxn id="10" idx="1"/>
          </p:cNvCxnSpPr>
          <p:nvPr/>
        </p:nvCxnSpPr>
        <p:spPr>
          <a:xfrm>
            <a:off x="1615285" y="4055655"/>
            <a:ext cx="310560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E0E59D5-7A9F-4B84-B286-5629E71D813C}"/>
              </a:ext>
            </a:extLst>
          </p:cNvPr>
          <p:cNvCxnSpPr>
            <a:cxnSpLocks/>
          </p:cNvCxnSpPr>
          <p:nvPr/>
        </p:nvCxnSpPr>
        <p:spPr>
          <a:xfrm>
            <a:off x="1626702" y="4224466"/>
            <a:ext cx="3013534" cy="15579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Picture 6" descr="See the source image">
            <a:extLst>
              <a:ext uri="{FF2B5EF4-FFF2-40B4-BE49-F238E27FC236}">
                <a16:creationId xmlns:a16="http://schemas.microsoft.com/office/drawing/2014/main" id="{E433E78A-B2B6-41AB-8C62-808CB5A009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311" y="4037712"/>
            <a:ext cx="522039" cy="52203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8CB6148-40B0-4D41-BA40-16A8536A2F6C}"/>
              </a:ext>
            </a:extLst>
          </p:cNvPr>
          <p:cNvSpPr txBox="1"/>
          <p:nvPr/>
        </p:nvSpPr>
        <p:spPr>
          <a:xfrm rot="19858940">
            <a:off x="1686497" y="2740121"/>
            <a:ext cx="2682473" cy="369332"/>
          </a:xfrm>
          <a:prstGeom prst="rect">
            <a:avLst/>
          </a:prstGeom>
          <a:noFill/>
        </p:spPr>
        <p:txBody>
          <a:bodyPr wrap="square" rtlCol="0">
            <a:spAutoFit/>
          </a:bodyPr>
          <a:lstStyle/>
          <a:p>
            <a:r>
              <a:rPr lang="en-US" dirty="0"/>
              <a:t>Test-</a:t>
            </a:r>
            <a:r>
              <a:rPr lang="en-US" dirty="0" err="1"/>
              <a:t>DSCConfiguration</a:t>
            </a:r>
            <a:endParaRPr lang="fr-CA" dirty="0"/>
          </a:p>
        </p:txBody>
      </p:sp>
      <p:sp>
        <p:nvSpPr>
          <p:cNvPr id="25" name="TextBox 24">
            <a:extLst>
              <a:ext uri="{FF2B5EF4-FFF2-40B4-BE49-F238E27FC236}">
                <a16:creationId xmlns:a16="http://schemas.microsoft.com/office/drawing/2014/main" id="{7942472B-9436-413A-B171-4AA5C7FE0CFC}"/>
              </a:ext>
            </a:extLst>
          </p:cNvPr>
          <p:cNvSpPr txBox="1"/>
          <p:nvPr/>
        </p:nvSpPr>
        <p:spPr>
          <a:xfrm>
            <a:off x="2188418" y="3686323"/>
            <a:ext cx="2682473" cy="369332"/>
          </a:xfrm>
          <a:prstGeom prst="rect">
            <a:avLst/>
          </a:prstGeom>
          <a:noFill/>
        </p:spPr>
        <p:txBody>
          <a:bodyPr wrap="square" rtlCol="0">
            <a:spAutoFit/>
          </a:bodyPr>
          <a:lstStyle/>
          <a:p>
            <a:r>
              <a:rPr lang="en-US" dirty="0"/>
              <a:t>Test-</a:t>
            </a:r>
            <a:r>
              <a:rPr lang="en-US" dirty="0" err="1"/>
              <a:t>DSCConfiguration</a:t>
            </a:r>
            <a:endParaRPr lang="fr-CA" dirty="0"/>
          </a:p>
        </p:txBody>
      </p:sp>
      <p:sp>
        <p:nvSpPr>
          <p:cNvPr id="26" name="TextBox 25">
            <a:extLst>
              <a:ext uri="{FF2B5EF4-FFF2-40B4-BE49-F238E27FC236}">
                <a16:creationId xmlns:a16="http://schemas.microsoft.com/office/drawing/2014/main" id="{E05B8437-BFD6-45BD-B6F0-512B00C15853}"/>
              </a:ext>
            </a:extLst>
          </p:cNvPr>
          <p:cNvSpPr txBox="1"/>
          <p:nvPr/>
        </p:nvSpPr>
        <p:spPr>
          <a:xfrm rot="1676825">
            <a:off x="2027631" y="4713220"/>
            <a:ext cx="2682473" cy="369332"/>
          </a:xfrm>
          <a:prstGeom prst="rect">
            <a:avLst/>
          </a:prstGeom>
          <a:noFill/>
        </p:spPr>
        <p:txBody>
          <a:bodyPr wrap="square" rtlCol="0">
            <a:spAutoFit/>
          </a:bodyPr>
          <a:lstStyle/>
          <a:p>
            <a:r>
              <a:rPr lang="en-US" dirty="0"/>
              <a:t>Test-</a:t>
            </a:r>
            <a:r>
              <a:rPr lang="en-US" dirty="0" err="1"/>
              <a:t>DSCConfiguration</a:t>
            </a:r>
            <a:endParaRPr lang="fr-CA" dirty="0"/>
          </a:p>
        </p:txBody>
      </p:sp>
      <p:pic>
        <p:nvPicPr>
          <p:cNvPr id="2054" name="Picture 6" descr="See the source image">
            <a:extLst>
              <a:ext uri="{FF2B5EF4-FFF2-40B4-BE49-F238E27FC236}">
                <a16:creationId xmlns:a16="http://schemas.microsoft.com/office/drawing/2014/main" id="{92996055-82B5-4B99-9173-2798CEABF0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3335" y="1988194"/>
            <a:ext cx="758067" cy="758067"/>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D0DF4F6D-D698-4705-A48D-EE2B5C31D226}"/>
              </a:ext>
            </a:extLst>
          </p:cNvPr>
          <p:cNvCxnSpPr>
            <a:cxnSpLocks/>
          </p:cNvCxnSpPr>
          <p:nvPr/>
        </p:nvCxnSpPr>
        <p:spPr>
          <a:xfrm>
            <a:off x="5944549" y="2367227"/>
            <a:ext cx="26980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D21CB2F-416E-4FEF-B4F4-ED98FDF21420}"/>
              </a:ext>
            </a:extLst>
          </p:cNvPr>
          <p:cNvSpPr txBox="1"/>
          <p:nvPr/>
        </p:nvSpPr>
        <p:spPr>
          <a:xfrm>
            <a:off x="6651768" y="1940703"/>
            <a:ext cx="2041177" cy="369332"/>
          </a:xfrm>
          <a:prstGeom prst="rect">
            <a:avLst/>
          </a:prstGeom>
          <a:noFill/>
        </p:spPr>
        <p:txBody>
          <a:bodyPr wrap="square" rtlCol="0">
            <a:spAutoFit/>
          </a:bodyPr>
          <a:lstStyle/>
          <a:p>
            <a:r>
              <a:rPr lang="en-US" dirty="0">
                <a:solidFill>
                  <a:srgbClr val="007233"/>
                </a:solidFill>
              </a:rPr>
              <a:t>Compliant</a:t>
            </a:r>
            <a:endParaRPr lang="fr-CA" dirty="0">
              <a:solidFill>
                <a:srgbClr val="007233"/>
              </a:solidFill>
            </a:endParaRPr>
          </a:p>
        </p:txBody>
      </p:sp>
      <p:pic>
        <p:nvPicPr>
          <p:cNvPr id="33" name="Picture 6" descr="See the source image">
            <a:extLst>
              <a:ext uri="{FF2B5EF4-FFF2-40B4-BE49-F238E27FC236}">
                <a16:creationId xmlns:a16="http://schemas.microsoft.com/office/drawing/2014/main" id="{D90A945C-1EF7-44FC-AD32-42FA5BCCAA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3335" y="5467970"/>
            <a:ext cx="758067" cy="758067"/>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D1F70DA2-5FA6-4D95-B142-89973513EBFC}"/>
              </a:ext>
            </a:extLst>
          </p:cNvPr>
          <p:cNvCxnSpPr>
            <a:cxnSpLocks/>
          </p:cNvCxnSpPr>
          <p:nvPr/>
        </p:nvCxnSpPr>
        <p:spPr>
          <a:xfrm>
            <a:off x="5944549" y="5847003"/>
            <a:ext cx="26980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3CA9648-99E6-48D1-B31D-6206822C20C5}"/>
              </a:ext>
            </a:extLst>
          </p:cNvPr>
          <p:cNvSpPr txBox="1"/>
          <p:nvPr/>
        </p:nvSpPr>
        <p:spPr>
          <a:xfrm>
            <a:off x="6651768" y="5420479"/>
            <a:ext cx="2041177" cy="369332"/>
          </a:xfrm>
          <a:prstGeom prst="rect">
            <a:avLst/>
          </a:prstGeom>
          <a:noFill/>
        </p:spPr>
        <p:txBody>
          <a:bodyPr wrap="square" rtlCol="0">
            <a:spAutoFit/>
          </a:bodyPr>
          <a:lstStyle/>
          <a:p>
            <a:r>
              <a:rPr lang="en-US" dirty="0">
                <a:solidFill>
                  <a:srgbClr val="007233"/>
                </a:solidFill>
              </a:rPr>
              <a:t>Compliant</a:t>
            </a:r>
            <a:endParaRPr lang="fr-CA" dirty="0">
              <a:solidFill>
                <a:srgbClr val="007233"/>
              </a:solidFill>
            </a:endParaRPr>
          </a:p>
        </p:txBody>
      </p:sp>
      <p:cxnSp>
        <p:nvCxnSpPr>
          <p:cNvPr id="36" name="Straight Arrow Connector 35">
            <a:extLst>
              <a:ext uri="{FF2B5EF4-FFF2-40B4-BE49-F238E27FC236}">
                <a16:creationId xmlns:a16="http://schemas.microsoft.com/office/drawing/2014/main" id="{4682F8F5-71CB-433E-9699-5715448E825C}"/>
              </a:ext>
            </a:extLst>
          </p:cNvPr>
          <p:cNvCxnSpPr>
            <a:cxnSpLocks/>
          </p:cNvCxnSpPr>
          <p:nvPr/>
        </p:nvCxnSpPr>
        <p:spPr>
          <a:xfrm>
            <a:off x="5941848" y="4112847"/>
            <a:ext cx="26980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6C055C2-EE05-4753-A33A-35F1E313681C}"/>
              </a:ext>
            </a:extLst>
          </p:cNvPr>
          <p:cNvSpPr txBox="1"/>
          <p:nvPr/>
        </p:nvSpPr>
        <p:spPr>
          <a:xfrm>
            <a:off x="6469372" y="3651129"/>
            <a:ext cx="2041177" cy="369332"/>
          </a:xfrm>
          <a:prstGeom prst="rect">
            <a:avLst/>
          </a:prstGeom>
          <a:noFill/>
        </p:spPr>
        <p:txBody>
          <a:bodyPr wrap="square" rtlCol="0">
            <a:spAutoFit/>
          </a:bodyPr>
          <a:lstStyle/>
          <a:p>
            <a:r>
              <a:rPr lang="en-US" dirty="0">
                <a:solidFill>
                  <a:srgbClr val="C00000"/>
                </a:solidFill>
              </a:rPr>
              <a:t>Not Compliant</a:t>
            </a:r>
            <a:endParaRPr lang="fr-CA" dirty="0">
              <a:solidFill>
                <a:srgbClr val="C00000"/>
              </a:solidFill>
            </a:endParaRPr>
          </a:p>
        </p:txBody>
      </p:sp>
      <p:pic>
        <p:nvPicPr>
          <p:cNvPr id="2056" name="Picture 8" descr="See the source image">
            <a:extLst>
              <a:ext uri="{FF2B5EF4-FFF2-40B4-BE49-F238E27FC236}">
                <a16:creationId xmlns:a16="http://schemas.microsoft.com/office/drawing/2014/main" id="{A2AFAAF9-9BBB-4A08-9BEA-74C4C1D2C6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43335" y="3709299"/>
            <a:ext cx="758067" cy="758067"/>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682A9268-509B-4B32-91A6-18A67CD1DFD2}"/>
              </a:ext>
            </a:extLst>
          </p:cNvPr>
          <p:cNvSpPr txBox="1"/>
          <p:nvPr/>
        </p:nvSpPr>
        <p:spPr>
          <a:xfrm>
            <a:off x="9604883" y="3789681"/>
            <a:ext cx="1964485" cy="646331"/>
          </a:xfrm>
          <a:prstGeom prst="rect">
            <a:avLst/>
          </a:prstGeom>
          <a:noFill/>
        </p:spPr>
        <p:txBody>
          <a:bodyPr wrap="square" rtlCol="0">
            <a:spAutoFit/>
          </a:bodyPr>
          <a:lstStyle/>
          <a:p>
            <a:r>
              <a:rPr lang="en-US" dirty="0"/>
              <a:t>[</a:t>
            </a:r>
            <a:r>
              <a:rPr lang="en-US" dirty="0" err="1"/>
              <a:t>SPOSite</a:t>
            </a:r>
            <a:r>
              <a:rPr lang="en-US" dirty="0"/>
              <a:t>]</a:t>
            </a:r>
            <a:r>
              <a:rPr lang="en-US" dirty="0" err="1"/>
              <a:t>abc</a:t>
            </a:r>
            <a:r>
              <a:rPr lang="en-US" dirty="0"/>
              <a:t> </a:t>
            </a:r>
          </a:p>
          <a:p>
            <a:r>
              <a:rPr lang="en-US" dirty="0"/>
              <a:t>not compliant</a:t>
            </a:r>
            <a:endParaRPr lang="fr-CA" dirty="0"/>
          </a:p>
        </p:txBody>
      </p:sp>
    </p:spTree>
    <p:extLst>
      <p:ext uri="{BB962C8B-B14F-4D97-AF65-F5344CB8AC3E}">
        <p14:creationId xmlns:p14="http://schemas.microsoft.com/office/powerpoint/2010/main" val="361858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par>
                          <p:cTn id="8" fill="hold">
                            <p:stCondLst>
                              <p:cond delay="2000"/>
                            </p:stCondLst>
                            <p:childTnLst>
                              <p:par>
                                <p:cTn id="9" presetID="22" presetClass="entr" presetSubtype="8" fill="hold" nodeType="after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par>
                                <p:cTn id="12" presetID="22" presetClass="entr" presetSubtype="8" fill="hold" nodeType="withEffect">
                                  <p:stCondLst>
                                    <p:cond delay="25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par>
                                <p:cTn id="15" presetID="22" presetClass="entr" presetSubtype="8" fill="hold" nodeType="withEffect">
                                  <p:stCondLst>
                                    <p:cond delay="25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par>
                          <p:cTn id="18" fill="hold">
                            <p:stCondLst>
                              <p:cond delay="2750"/>
                            </p:stCondLst>
                            <p:childTnLst>
                              <p:par>
                                <p:cTn id="19" presetID="1"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500"/>
                                        <p:tgtEl>
                                          <p:spTgt spid="2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nodeType="afterEffect">
                                  <p:stCondLst>
                                    <p:cond delay="0"/>
                                  </p:stCondLst>
                                  <p:childTnLst>
                                    <p:set>
                                      <p:cBhvr>
                                        <p:cTn id="47" dur="1" fill="hold">
                                          <p:stCondLst>
                                            <p:cond delay="0"/>
                                          </p:stCondLst>
                                        </p:cTn>
                                        <p:tgtEl>
                                          <p:spTgt spid="205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left)">
                                      <p:cBhvr>
                                        <p:cTn id="52" dur="500"/>
                                        <p:tgtEl>
                                          <p:spTgt spid="36"/>
                                        </p:tgtEl>
                                      </p:cBhvr>
                                    </p:animEffect>
                                  </p:childTnLst>
                                </p:cTn>
                              </p:par>
                            </p:childTnLst>
                          </p:cTn>
                        </p:par>
                        <p:par>
                          <p:cTn id="53" fill="hold">
                            <p:stCondLst>
                              <p:cond delay="500"/>
                            </p:stCondLst>
                            <p:childTnLst>
                              <p:par>
                                <p:cTn id="54" presetID="1" presetClass="entr" presetSubtype="0" fill="hold" grpId="0" nodeType="afterEffect">
                                  <p:stCondLst>
                                    <p:cond delay="250"/>
                                  </p:stCondLst>
                                  <p:childTnLst>
                                    <p:set>
                                      <p:cBhvr>
                                        <p:cTn id="55" dur="1" fill="hold">
                                          <p:stCondLst>
                                            <p:cond delay="0"/>
                                          </p:stCondLst>
                                        </p:cTn>
                                        <p:tgtEl>
                                          <p:spTgt spid="30"/>
                                        </p:tgtEl>
                                        <p:attrNameLst>
                                          <p:attrName>style.visibility</p:attrName>
                                        </p:attrNameLst>
                                      </p:cBhvr>
                                      <p:to>
                                        <p:strVal val="visible"/>
                                      </p:to>
                                    </p:set>
                                  </p:childTnLst>
                                </p:cTn>
                              </p:par>
                            </p:childTnLst>
                          </p:cTn>
                        </p:par>
                        <p:par>
                          <p:cTn id="56" fill="hold">
                            <p:stCondLst>
                              <p:cond delay="750"/>
                            </p:stCondLst>
                            <p:childTnLst>
                              <p:par>
                                <p:cTn id="57" presetID="1"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5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wipe(left)">
                                      <p:cBhvr>
                                        <p:cTn id="65" dur="500"/>
                                        <p:tgtEl>
                                          <p:spTgt spid="34"/>
                                        </p:tgtEl>
                                      </p:cBhvr>
                                    </p:animEffect>
                                  </p:childTnLst>
                                </p:cTn>
                              </p:par>
                            </p:childTnLst>
                          </p:cTn>
                        </p:par>
                        <p:par>
                          <p:cTn id="66" fill="hold">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childTnLst>
                          </p:cTn>
                        </p:par>
                        <p:par>
                          <p:cTn id="69" fill="hold">
                            <p:stCondLst>
                              <p:cond delay="500"/>
                            </p:stCondLst>
                            <p:childTnLst>
                              <p:par>
                                <p:cTn id="70" presetID="1" presetClass="entr" presetSubtype="0" fill="hold" nodeType="after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23" grpId="0"/>
      <p:bldP spid="25" grpId="0"/>
      <p:bldP spid="26" grpId="0"/>
      <p:bldP spid="28" grpId="0"/>
      <p:bldP spid="35" grpId="0"/>
      <p:bldP spid="37" grpId="0"/>
      <p:bldP spid="3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a:t>Demo 6</a:t>
            </a:r>
            <a:endParaRPr lang="en-CA" dirty="0"/>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a:t>Azure </a:t>
            </a:r>
            <a:r>
              <a:rPr lang="en-CA" err="1"/>
              <a:t>DevOPS</a:t>
            </a:r>
            <a:r>
              <a:rPr lang="en-CA"/>
              <a:t> for Office 365</a:t>
            </a:r>
          </a:p>
        </p:txBody>
      </p:sp>
    </p:spTree>
    <p:extLst>
      <p:ext uri="{BB962C8B-B14F-4D97-AF65-F5344CB8AC3E}">
        <p14:creationId xmlns:p14="http://schemas.microsoft.com/office/powerpoint/2010/main" val="8332369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943277" y="712269"/>
            <a:ext cx="3370998" cy="5502264"/>
          </a:xfrm>
        </p:spPr>
        <p:txBody>
          <a:bodyPr vert="horz" lIns="91440" tIns="45720" rIns="91440" bIns="45720" rtlCol="0" anchor="ctr">
            <a:normAutofit/>
          </a:bodyPr>
          <a:lstStyle/>
          <a:p>
            <a:pPr defTabSz="914400">
              <a:lnSpc>
                <a:spcPct val="90000"/>
              </a:lnSpc>
            </a:pPr>
            <a:r>
              <a:rPr lang="en-US" sz="4400" kern="1200">
                <a:solidFill>
                  <a:srgbClr val="FFFFFF"/>
                </a:solidFill>
                <a:latin typeface="+mj-lt"/>
                <a:ea typeface="+mj-ea"/>
                <a:cs typeface="+mj-cs"/>
              </a:rPr>
              <a:t>Questions</a:t>
            </a:r>
            <a:endParaRPr lang="en-US" sz="4400" b="1" kern="1200">
              <a:solidFill>
                <a:srgbClr val="FFFFFF"/>
              </a:solidFill>
              <a:latin typeface="+mj-lt"/>
              <a:ea typeface="+mj-ea"/>
              <a:cs typeface="+mj-cs"/>
            </a:endParaRPr>
          </a:p>
        </p:txBody>
      </p:sp>
    </p:spTree>
    <p:extLst>
      <p:ext uri="{BB962C8B-B14F-4D97-AF65-F5344CB8AC3E}">
        <p14:creationId xmlns:p14="http://schemas.microsoft.com/office/powerpoint/2010/main" val="3242048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algn="ctr" defTabSz="914400">
              <a:lnSpc>
                <a:spcPct val="90000"/>
              </a:lnSpc>
            </a:pPr>
            <a:r>
              <a:rPr lang="en-US" sz="4000" kern="1200">
                <a:solidFill>
                  <a:srgbClr val="FFFFFF"/>
                </a:solidFill>
                <a:latin typeface="+mj-lt"/>
                <a:ea typeface="+mj-ea"/>
                <a:cs typeface="+mj-cs"/>
              </a:rPr>
              <a:t>Agenda</a:t>
            </a:r>
          </a:p>
        </p:txBody>
      </p:sp>
      <p:pic>
        <p:nvPicPr>
          <p:cNvPr id="3" name="Picture 2">
            <a:extLst>
              <a:ext uri="{FF2B5EF4-FFF2-40B4-BE49-F238E27FC236}">
                <a16:creationId xmlns:a16="http://schemas.microsoft.com/office/drawing/2014/main" id="{BCD6952B-79E1-40BA-8B3A-2328BDFA36AD}"/>
              </a:ext>
            </a:extLst>
          </p:cNvPr>
          <p:cNvPicPr>
            <a:picLocks noChangeAspect="1"/>
          </p:cNvPicPr>
          <p:nvPr/>
        </p:nvPicPr>
        <p:blipFill>
          <a:blip r:embed="rId3"/>
          <a:stretch>
            <a:fillRect/>
          </a:stretch>
        </p:blipFill>
        <p:spPr>
          <a:xfrm>
            <a:off x="10416722" y="6138552"/>
            <a:ext cx="1689952" cy="554815"/>
          </a:xfrm>
          <a:prstGeom prst="rect">
            <a:avLst/>
          </a:prstGeom>
        </p:spPr>
      </p:pic>
      <p:sp>
        <p:nvSpPr>
          <p:cNvPr id="2" name="TextBox 1">
            <a:extLst>
              <a:ext uri="{FF2B5EF4-FFF2-40B4-BE49-F238E27FC236}">
                <a16:creationId xmlns:a16="http://schemas.microsoft.com/office/drawing/2014/main" id="{23BD452A-CA15-4321-A19D-8A9AAD7D9242}"/>
              </a:ext>
            </a:extLst>
          </p:cNvPr>
          <p:cNvSpPr txBox="1"/>
          <p:nvPr/>
        </p:nvSpPr>
        <p:spPr>
          <a:xfrm>
            <a:off x="1257880" y="2506477"/>
            <a:ext cx="7779363" cy="2265236"/>
          </a:xfrm>
          <a:prstGeom prst="rect">
            <a:avLst/>
          </a:prstGeom>
          <a:noFill/>
        </p:spPr>
        <p:txBody>
          <a:bodyPr wrap="square" rtlCol="0">
            <a:spAutoFit/>
          </a:bodyPr>
          <a:lstStyle/>
          <a:p>
            <a:pPr marL="285750" indent="-285750">
              <a:buFont typeface="Arial" panose="020B0604020202020204" pitchFamily="34" charset="0"/>
              <a:buChar char="•"/>
            </a:pPr>
            <a:r>
              <a:rPr lang="en-CA"/>
              <a:t>Overview of PowerShell DSC;</a:t>
            </a:r>
          </a:p>
          <a:p>
            <a:endParaRPr lang="en-CA"/>
          </a:p>
          <a:p>
            <a:pPr marL="285750" indent="-285750">
              <a:buFont typeface="Arial" panose="020B0604020202020204" pitchFamily="34" charset="0"/>
              <a:buChar char="•"/>
            </a:pPr>
            <a:r>
              <a:rPr lang="en-CA"/>
              <a:t>ReverseDSC in action;</a:t>
            </a:r>
          </a:p>
          <a:p>
            <a:pPr marL="285750" indent="-285750">
              <a:buFont typeface="Arial" panose="020B0604020202020204" pitchFamily="34" charset="0"/>
              <a:buChar char="•"/>
            </a:pPr>
            <a:endParaRPr lang="en-CA"/>
          </a:p>
          <a:p>
            <a:pPr marL="285750" indent="-285750">
              <a:buFont typeface="Arial" panose="020B0604020202020204" pitchFamily="34" charset="0"/>
              <a:buChar char="•"/>
            </a:pPr>
            <a:r>
              <a:rPr lang="en-CA"/>
              <a:t>Introduction to Office365DSC;</a:t>
            </a:r>
          </a:p>
          <a:p>
            <a:pPr marL="285750" indent="-285750">
              <a:buFont typeface="Arial" panose="020B0604020202020204" pitchFamily="34" charset="0"/>
              <a:buChar char="•"/>
            </a:pPr>
            <a:endParaRPr lang="en-CA"/>
          </a:p>
          <a:p>
            <a:pPr marL="285750" indent="-285750">
              <a:buFont typeface="Arial" panose="020B0604020202020204" pitchFamily="34" charset="0"/>
              <a:buChar char="•"/>
            </a:pPr>
            <a:r>
              <a:rPr lang="en-CA"/>
              <a:t>Azure </a:t>
            </a:r>
            <a:r>
              <a:rPr lang="en-CA" err="1"/>
              <a:t>DevOPS</a:t>
            </a:r>
            <a:r>
              <a:rPr lang="en-CA"/>
              <a:t> &amp; Integration scenarios for Office 365;</a:t>
            </a:r>
          </a:p>
          <a:p>
            <a:pPr marL="285750" indent="-285750">
              <a:buFont typeface="Arial" panose="020B0604020202020204" pitchFamily="34" charset="0"/>
              <a:buChar char="•"/>
            </a:pPr>
            <a:endParaRPr lang="en-CA"/>
          </a:p>
        </p:txBody>
      </p:sp>
    </p:spTree>
    <p:extLst>
      <p:ext uri="{BB962C8B-B14F-4D97-AF65-F5344CB8AC3E}">
        <p14:creationId xmlns:p14="http://schemas.microsoft.com/office/powerpoint/2010/main" val="322747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948799"/>
            <a:ext cx="7315200" cy="1474382"/>
          </a:xfrm>
        </p:spPr>
        <p:txBody>
          <a:bodyPr vert="horz" lIns="91440" tIns="45720" rIns="91440" bIns="45720" rtlCol="0" anchor="ctr">
            <a:normAutofit fontScale="90000"/>
          </a:bodyPr>
          <a:lstStyle/>
          <a:p>
            <a:pPr defTabSz="914400">
              <a:lnSpc>
                <a:spcPct val="90000"/>
              </a:lnSpc>
            </a:pPr>
            <a:r>
              <a:rPr lang="en-US" sz="6600" kern="1200">
                <a:solidFill>
                  <a:srgbClr val="FFFFFF"/>
                </a:solidFill>
                <a:latin typeface="+mj-lt"/>
                <a:ea typeface="+mj-ea"/>
                <a:cs typeface="+mj-cs"/>
              </a:rPr>
              <a:t>Desired State Configuration</a:t>
            </a:r>
          </a:p>
        </p:txBody>
      </p:sp>
    </p:spTree>
    <p:extLst>
      <p:ext uri="{BB962C8B-B14F-4D97-AF65-F5344CB8AC3E}">
        <p14:creationId xmlns:p14="http://schemas.microsoft.com/office/powerpoint/2010/main" val="2057901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3700">
                <a:solidFill>
                  <a:schemeClr val="bg1"/>
                </a:solidFill>
                <a:ea typeface="+mj-ea"/>
                <a:cs typeface="+mj-cs"/>
              </a:rPr>
              <a:t>PowerShell DSC (10,000 feet overview)</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idx="1"/>
          </p:nvPr>
        </p:nvSpPr>
        <p:spPr>
          <a:xfrm>
            <a:off x="1138119" y="1373075"/>
            <a:ext cx="10484277" cy="4256532"/>
          </a:xfrm>
        </p:spPr>
        <p:txBody>
          <a:bodyPr vert="horz" lIns="91440" tIns="45720" rIns="91440" bIns="45720" rtlCol="0" anchor="ctr">
            <a:normAutofit/>
          </a:bodyPr>
          <a:lstStyle/>
          <a:p>
            <a:pPr marL="342900" indent="-228600" defTabSz="914400">
              <a:lnSpc>
                <a:spcPct val="90000"/>
              </a:lnSpc>
              <a:buFont typeface="Arial" panose="020B0604020202020204" pitchFamily="34" charset="0"/>
              <a:buChar char="•"/>
            </a:pPr>
            <a:r>
              <a:rPr lang="en-US" sz="2000">
                <a:solidFill>
                  <a:srgbClr val="000000"/>
                </a:solidFill>
                <a:latin typeface="+mn-lt"/>
                <a:cs typeface="+mn-cs"/>
              </a:rPr>
              <a:t>Deployment Automation and monitoring solution;</a:t>
            </a:r>
          </a:p>
          <a:p>
            <a:pPr indent="-228600" defTabSz="914400">
              <a:lnSpc>
                <a:spcPct val="90000"/>
              </a:lnSpc>
              <a:buFont typeface="Arial" panose="020B0604020202020204" pitchFamily="34" charset="0"/>
              <a:buChar char="•"/>
            </a:pPr>
            <a:endParaRPr lang="en-US" sz="2000">
              <a:solidFill>
                <a:srgbClr val="000000"/>
              </a:solidFill>
              <a:latin typeface="+mn-lt"/>
              <a:cs typeface="+mn-cs"/>
            </a:endParaRPr>
          </a:p>
          <a:p>
            <a:pPr marL="457200" indent="-228600" defTabSz="914400">
              <a:lnSpc>
                <a:spcPct val="90000"/>
              </a:lnSpc>
              <a:buFont typeface="Arial" panose="020B0604020202020204" pitchFamily="34" charset="0"/>
              <a:buChar char="•"/>
            </a:pPr>
            <a:r>
              <a:rPr lang="en-US">
                <a:solidFill>
                  <a:srgbClr val="000000"/>
                </a:solidFill>
              </a:rPr>
              <a:t>Ensures that environments stay in their Desired State;</a:t>
            </a:r>
          </a:p>
          <a:p>
            <a:pPr marL="457200" indent="-228600" defTabSz="914400">
              <a:lnSpc>
                <a:spcPct val="90000"/>
              </a:lnSpc>
              <a:buFont typeface="Arial" panose="020B0604020202020204" pitchFamily="34" charset="0"/>
              <a:buChar char="•"/>
            </a:pPr>
            <a:endParaRPr lang="en-US" sz="2000">
              <a:solidFill>
                <a:srgbClr val="000000"/>
              </a:solidFill>
              <a:latin typeface="+mn-lt"/>
              <a:cs typeface="+mn-cs"/>
            </a:endParaRPr>
          </a:p>
          <a:p>
            <a:pPr marL="457200" indent="-228600" defTabSz="914400">
              <a:lnSpc>
                <a:spcPct val="90000"/>
              </a:lnSpc>
              <a:buFont typeface="Arial" panose="020B0604020202020204" pitchFamily="34" charset="0"/>
              <a:buChar char="•"/>
            </a:pPr>
            <a:r>
              <a:rPr lang="en-US" sz="2000">
                <a:solidFill>
                  <a:srgbClr val="000000"/>
                </a:solidFill>
                <a:latin typeface="+mn-lt"/>
                <a:cs typeface="+mn-cs"/>
              </a:rPr>
              <a:t>PowerShell 4.0 and above (therefore no support for SP2010);</a:t>
            </a:r>
          </a:p>
        </p:txBody>
      </p:sp>
      <p:pic>
        <p:nvPicPr>
          <p:cNvPr id="5" name="Picture 4">
            <a:extLst>
              <a:ext uri="{FF2B5EF4-FFF2-40B4-BE49-F238E27FC236}">
                <a16:creationId xmlns:a16="http://schemas.microsoft.com/office/drawing/2014/main" id="{4860DF1F-D13B-4233-8CB3-E4737B6F447B}"/>
              </a:ext>
            </a:extLst>
          </p:cNvPr>
          <p:cNvPicPr>
            <a:picLocks noChangeAspect="1"/>
          </p:cNvPicPr>
          <p:nvPr/>
        </p:nvPicPr>
        <p:blipFill rotWithShape="1">
          <a:blip r:embed="rId3">
            <a:alphaModFix/>
          </a:blip>
          <a:srcRect l="2094" r="1639" b="-3"/>
          <a:stretch/>
        </p:blipFill>
        <p:spPr>
          <a:xfrm>
            <a:off x="3336" y="5253964"/>
            <a:ext cx="1578132" cy="1651759"/>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Tree>
    <p:extLst>
      <p:ext uri="{BB962C8B-B14F-4D97-AF65-F5344CB8AC3E}">
        <p14:creationId xmlns:p14="http://schemas.microsoft.com/office/powerpoint/2010/main" val="1395971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4400">
                <a:ea typeface="+mj-ea"/>
                <a:cs typeface="+mj-cs"/>
              </a:rPr>
              <a:t>Difference with Classic PowerShell</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idx="1"/>
          </p:nvPr>
        </p:nvSpPr>
        <p:spPr/>
        <p:txBody>
          <a:bodyPr vert="horz" lIns="91440" tIns="45720" rIns="91440" bIns="45720" rtlCol="0">
            <a:normAutofit/>
          </a:bodyPr>
          <a:lstStyle/>
          <a:p>
            <a:pPr marL="342900" indent="-228600" defTabSz="914400">
              <a:lnSpc>
                <a:spcPct val="90000"/>
              </a:lnSpc>
              <a:buFont typeface="Arial" panose="020B0604020202020204" pitchFamily="34" charset="0"/>
              <a:buChar char="•"/>
            </a:pPr>
            <a:r>
              <a:rPr lang="en-US" sz="2400" dirty="0">
                <a:solidFill>
                  <a:schemeClr val="tx1"/>
                </a:solidFill>
              </a:rPr>
              <a:t>It’s a Declarative approach</a:t>
            </a:r>
            <a:r>
              <a:rPr lang="en-US" sz="2400" dirty="0">
                <a:solidFill>
                  <a:schemeClr val="tx1"/>
                </a:solidFill>
                <a:latin typeface="+mn-lt"/>
                <a:cs typeface="+mn-cs"/>
              </a:rPr>
              <a:t>;</a:t>
            </a:r>
          </a:p>
          <a:p>
            <a:pPr indent="-228600" defTabSz="914400">
              <a:lnSpc>
                <a:spcPct val="90000"/>
              </a:lnSpc>
              <a:buFont typeface="Arial" panose="020B0604020202020204" pitchFamily="34" charset="0"/>
              <a:buChar char="•"/>
            </a:pPr>
            <a:endParaRPr lang="en-US" sz="2400" dirty="0">
              <a:solidFill>
                <a:schemeClr val="tx1"/>
              </a:solidFill>
              <a:latin typeface="+mn-lt"/>
              <a:cs typeface="+mn-cs"/>
            </a:endParaRPr>
          </a:p>
        </p:txBody>
      </p:sp>
      <p:pic>
        <p:nvPicPr>
          <p:cNvPr id="6" name="Picture 5">
            <a:extLst>
              <a:ext uri="{FF2B5EF4-FFF2-40B4-BE49-F238E27FC236}">
                <a16:creationId xmlns:a16="http://schemas.microsoft.com/office/drawing/2014/main" id="{647F3998-4E3C-4E2C-BBA8-E167A7DAE1F7}"/>
              </a:ext>
            </a:extLst>
          </p:cNvPr>
          <p:cNvPicPr>
            <a:picLocks noChangeAspect="1"/>
          </p:cNvPicPr>
          <p:nvPr/>
        </p:nvPicPr>
        <p:blipFill>
          <a:blip r:embed="rId3"/>
          <a:stretch>
            <a:fillRect/>
          </a:stretch>
        </p:blipFill>
        <p:spPr>
          <a:xfrm>
            <a:off x="1750028" y="2572638"/>
            <a:ext cx="8686864" cy="22002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7179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4400">
                <a:ea typeface="+mj-ea"/>
                <a:cs typeface="+mj-cs"/>
              </a:rPr>
              <a:t>Difference with Classic PowerShell</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idx="1"/>
          </p:nvPr>
        </p:nvSpPr>
        <p:spPr>
          <a:xfrm>
            <a:off x="83053" y="1976622"/>
            <a:ext cx="10484277" cy="4256532"/>
          </a:xfrm>
        </p:spPr>
        <p:txBody>
          <a:bodyPr vert="horz" lIns="91440" tIns="45720" rIns="91440" bIns="45720" rtlCol="0">
            <a:normAutofit/>
          </a:bodyPr>
          <a:lstStyle/>
          <a:p>
            <a:pPr marL="114300" indent="0" defTabSz="914400">
              <a:lnSpc>
                <a:spcPct val="90000"/>
              </a:lnSpc>
              <a:buNone/>
            </a:pPr>
            <a:r>
              <a:rPr lang="en-US" sz="2400" b="1" u="sng" dirty="0">
                <a:solidFill>
                  <a:schemeClr val="tx1"/>
                </a:solidFill>
              </a:rPr>
              <a:t>Declarative:</a:t>
            </a:r>
            <a:endParaRPr lang="en-US" sz="2400" b="1" u="sng"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4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400" dirty="0">
              <a:solidFill>
                <a:schemeClr val="tx1"/>
              </a:solidFill>
            </a:endParaRPr>
          </a:p>
          <a:p>
            <a:pPr indent="-228600" defTabSz="914400">
              <a:lnSpc>
                <a:spcPct val="90000"/>
              </a:lnSpc>
              <a:buFont typeface="Arial" panose="020B0604020202020204" pitchFamily="34" charset="0"/>
              <a:buChar char="•"/>
            </a:pPr>
            <a:endParaRPr lang="en-US" sz="24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400" dirty="0">
              <a:solidFill>
                <a:schemeClr val="tx1"/>
              </a:solidFill>
            </a:endParaRPr>
          </a:p>
          <a:p>
            <a:pPr marL="0" indent="0" defTabSz="914400">
              <a:lnSpc>
                <a:spcPct val="90000"/>
              </a:lnSpc>
              <a:buNone/>
            </a:pPr>
            <a:r>
              <a:rPr lang="en-US" sz="2400" b="1" u="sng" dirty="0">
                <a:solidFill>
                  <a:schemeClr val="tx1"/>
                </a:solidFill>
              </a:rPr>
              <a:t>Imperative</a:t>
            </a:r>
            <a:endParaRPr lang="en-US" sz="2400" b="1" u="sng" dirty="0">
              <a:solidFill>
                <a:schemeClr val="tx1"/>
              </a:solidFill>
              <a:latin typeface="+mn-lt"/>
              <a:cs typeface="+mn-cs"/>
            </a:endParaRPr>
          </a:p>
        </p:txBody>
      </p:sp>
      <p:pic>
        <p:nvPicPr>
          <p:cNvPr id="6" name="Picture 5">
            <a:extLst>
              <a:ext uri="{FF2B5EF4-FFF2-40B4-BE49-F238E27FC236}">
                <a16:creationId xmlns:a16="http://schemas.microsoft.com/office/drawing/2014/main" id="{647F3998-4E3C-4E2C-BBA8-E167A7DAE1F7}"/>
              </a:ext>
            </a:extLst>
          </p:cNvPr>
          <p:cNvPicPr>
            <a:picLocks noChangeAspect="1"/>
          </p:cNvPicPr>
          <p:nvPr/>
        </p:nvPicPr>
        <p:blipFill>
          <a:blip r:embed="rId3"/>
          <a:stretch>
            <a:fillRect/>
          </a:stretch>
        </p:blipFill>
        <p:spPr>
          <a:xfrm>
            <a:off x="2195583" y="2068863"/>
            <a:ext cx="8686864" cy="22002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A87C569C-E724-48FA-879E-E210C1E5BFA6}"/>
              </a:ext>
            </a:extLst>
          </p:cNvPr>
          <p:cNvPicPr>
            <a:picLocks noChangeAspect="1"/>
          </p:cNvPicPr>
          <p:nvPr/>
        </p:nvPicPr>
        <p:blipFill>
          <a:blip r:embed="rId4"/>
          <a:stretch>
            <a:fillRect/>
          </a:stretch>
        </p:blipFill>
        <p:spPr>
          <a:xfrm>
            <a:off x="2195583" y="4749920"/>
            <a:ext cx="6886625" cy="8858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83061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ight Triangle 16">
            <a:extLst>
              <a:ext uri="{FF2B5EF4-FFF2-40B4-BE49-F238E27FC236}">
                <a16:creationId xmlns:a16="http://schemas.microsoft.com/office/drawing/2014/main" id="{4BE92695-523E-46BE-AD57-F2E40C4A79E0}"/>
              </a:ext>
            </a:extLst>
          </p:cNvPr>
          <p:cNvSpPr/>
          <p:nvPr/>
        </p:nvSpPr>
        <p:spPr bwMode="auto">
          <a:xfrm rot="16200000">
            <a:off x="3412455" y="-2086913"/>
            <a:ext cx="4967449" cy="10286783"/>
          </a:xfrm>
          <a:prstGeom prst="rtTriangle">
            <a:avLst/>
          </a:prstGeom>
          <a:solidFill>
            <a:srgbClr val="CC6600"/>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ight Triangle 13">
            <a:extLst>
              <a:ext uri="{FF2B5EF4-FFF2-40B4-BE49-F238E27FC236}">
                <a16:creationId xmlns:a16="http://schemas.microsoft.com/office/drawing/2014/main" id="{30F8C5AC-1BE6-455F-95E3-6C9EAE0CEFA1}"/>
              </a:ext>
            </a:extLst>
          </p:cNvPr>
          <p:cNvSpPr/>
          <p:nvPr/>
        </p:nvSpPr>
        <p:spPr bwMode="auto">
          <a:xfrm rot="16200000">
            <a:off x="2635909" y="182651"/>
            <a:ext cx="3490343" cy="7224765"/>
          </a:xfrm>
          <a:prstGeom prst="rtTriangle">
            <a:avLst/>
          </a:prstGeom>
          <a:solidFill>
            <a:schemeClr val="accent4">
              <a:lumMod val="75000"/>
            </a:schemeClr>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ight Triangle 11">
            <a:extLst>
              <a:ext uri="{FF2B5EF4-FFF2-40B4-BE49-F238E27FC236}">
                <a16:creationId xmlns:a16="http://schemas.microsoft.com/office/drawing/2014/main" id="{D753072B-CB5E-4B5E-843B-70F3074022E9}"/>
              </a:ext>
            </a:extLst>
          </p:cNvPr>
          <p:cNvSpPr/>
          <p:nvPr/>
        </p:nvSpPr>
        <p:spPr bwMode="auto">
          <a:xfrm rot="16200000">
            <a:off x="1857162" y="2327974"/>
            <a:ext cx="2083575" cy="4340887"/>
          </a:xfrm>
          <a:prstGeom prst="rtTriangle">
            <a:avLst/>
          </a:prstGeom>
          <a:solidFill>
            <a:schemeClr val="accent1">
              <a:lumMod val="75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a:xfrm>
            <a:off x="420693" y="272564"/>
            <a:ext cx="11018520" cy="553998"/>
          </a:xfrm>
        </p:spPr>
        <p:txBody>
          <a:bodyPr/>
          <a:lstStyle/>
          <a:p>
            <a:r>
              <a:rPr lang="en-CA" dirty="0"/>
              <a:t>Monitor Configuration Drifts</a:t>
            </a:r>
          </a:p>
        </p:txBody>
      </p:sp>
      <p:sp>
        <p:nvSpPr>
          <p:cNvPr id="8" name="check" title="Icon of a checkmark">
            <a:extLst>
              <a:ext uri="{FF2B5EF4-FFF2-40B4-BE49-F238E27FC236}">
                <a16:creationId xmlns:a16="http://schemas.microsoft.com/office/drawing/2014/main" id="{46C8E5EA-EEB5-4498-846E-C6162B8121B0}"/>
              </a:ext>
            </a:extLst>
          </p:cNvPr>
          <p:cNvSpPr>
            <a:spLocks noChangeAspect="1"/>
          </p:cNvSpPr>
          <p:nvPr/>
        </p:nvSpPr>
        <p:spPr bwMode="auto">
          <a:xfrm>
            <a:off x="3358041" y="4400102"/>
            <a:ext cx="813755" cy="57460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57150" cap="sq">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TextBox 8">
            <a:extLst>
              <a:ext uri="{FF2B5EF4-FFF2-40B4-BE49-F238E27FC236}">
                <a16:creationId xmlns:a16="http://schemas.microsoft.com/office/drawing/2014/main" id="{97CCEB3F-F470-4A41-A149-AC0F360DDE1D}"/>
              </a:ext>
            </a:extLst>
          </p:cNvPr>
          <p:cNvSpPr txBox="1"/>
          <p:nvPr/>
        </p:nvSpPr>
        <p:spPr>
          <a:xfrm>
            <a:off x="2458713" y="5087515"/>
            <a:ext cx="2210637"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Segoe UI"/>
                <a:ea typeface="+mn-ea"/>
                <a:cs typeface="+mn-cs"/>
              </a:rPr>
              <a:t>ApplyOnly</a:t>
            </a:r>
            <a:endParaRPr kumimoji="0" lang="en-US"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96" title="Icon of a gear with a wrench">
            <a:extLst>
              <a:ext uri="{FF2B5EF4-FFF2-40B4-BE49-F238E27FC236}">
                <a16:creationId xmlns:a16="http://schemas.microsoft.com/office/drawing/2014/main" id="{00A3A51E-D3B2-428F-A0F6-AC30DB77CA7C}"/>
              </a:ext>
            </a:extLst>
          </p:cNvPr>
          <p:cNvSpPr>
            <a:spLocks noChangeAspect="1" noEditPoints="1"/>
          </p:cNvSpPr>
          <p:nvPr/>
        </p:nvSpPr>
        <p:spPr bwMode="auto">
          <a:xfrm>
            <a:off x="9062044" y="2969275"/>
            <a:ext cx="1392533" cy="1282189"/>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38100" cap="sq">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TextBox 10">
            <a:extLst>
              <a:ext uri="{FF2B5EF4-FFF2-40B4-BE49-F238E27FC236}">
                <a16:creationId xmlns:a16="http://schemas.microsoft.com/office/drawing/2014/main" id="{CD3B97CC-B3B5-4A39-A57D-070A69A0F006}"/>
              </a:ext>
            </a:extLst>
          </p:cNvPr>
          <p:cNvSpPr txBox="1"/>
          <p:nvPr/>
        </p:nvSpPr>
        <p:spPr>
          <a:xfrm>
            <a:off x="8216007" y="5050459"/>
            <a:ext cx="2713395"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Segoe UI"/>
                <a:ea typeface="+mn-ea"/>
                <a:cs typeface="+mn-cs"/>
              </a:rPr>
              <a:t>ApplyAndAutocorrect</a:t>
            </a:r>
            <a:endParaRPr kumimoji="0" lang="en-US"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BA9B7BA5-F4AD-450A-9EFE-45A2456DB429}"/>
              </a:ext>
            </a:extLst>
          </p:cNvPr>
          <p:cNvSpPr txBox="1"/>
          <p:nvPr/>
        </p:nvSpPr>
        <p:spPr>
          <a:xfrm>
            <a:off x="1637880" y="5674069"/>
            <a:ext cx="3160207"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Configure as </a:t>
            </a:r>
            <a:r>
              <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specified</a:t>
            </a:r>
            <a:r>
              <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the </a:t>
            </a:r>
            <a:r>
              <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done</a:t>
            </a:r>
            <a:endPar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5" name="magnify" title="Icon of a magnifying glass">
            <a:extLst>
              <a:ext uri="{FF2B5EF4-FFF2-40B4-BE49-F238E27FC236}">
                <a16:creationId xmlns:a16="http://schemas.microsoft.com/office/drawing/2014/main" id="{EA652634-1400-48AB-887D-320FB65D6BDC}"/>
              </a:ext>
            </a:extLst>
          </p:cNvPr>
          <p:cNvSpPr>
            <a:spLocks noChangeAspect="1" noEditPoints="1"/>
          </p:cNvSpPr>
          <p:nvPr/>
        </p:nvSpPr>
        <p:spPr bwMode="auto">
          <a:xfrm>
            <a:off x="6352116" y="3817616"/>
            <a:ext cx="894534" cy="84360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38100" cap="sq">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B1552CAE-FA4F-4706-BA23-A18A43A633E4}"/>
              </a:ext>
            </a:extLst>
          </p:cNvPr>
          <p:cNvSpPr txBox="1"/>
          <p:nvPr/>
        </p:nvSpPr>
        <p:spPr>
          <a:xfrm>
            <a:off x="5392444" y="5050460"/>
            <a:ext cx="2713395"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Segoe UI"/>
                <a:ea typeface="+mn-ea"/>
                <a:cs typeface="+mn-cs"/>
              </a:rPr>
              <a:t>ApplyAndMonitor</a:t>
            </a:r>
            <a:endParaRPr kumimoji="0" lang="fr-CA"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760524E6-B921-4F07-923F-4DFBB4EE2034}"/>
              </a:ext>
            </a:extLst>
          </p:cNvPr>
          <p:cNvSpPr txBox="1"/>
          <p:nvPr/>
        </p:nvSpPr>
        <p:spPr>
          <a:xfrm>
            <a:off x="5312398" y="5674069"/>
            <a:ext cx="2565510"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Configure, and Log Configuration Drifts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9" name="TextBox 18">
            <a:extLst>
              <a:ext uri="{FF2B5EF4-FFF2-40B4-BE49-F238E27FC236}">
                <a16:creationId xmlns:a16="http://schemas.microsoft.com/office/drawing/2014/main" id="{09D79B00-2B29-42D4-B3FC-23CBA8239379}"/>
              </a:ext>
            </a:extLst>
          </p:cNvPr>
          <p:cNvSpPr txBox="1"/>
          <p:nvPr/>
        </p:nvSpPr>
        <p:spPr>
          <a:xfrm>
            <a:off x="7993463" y="5695566"/>
            <a:ext cx="2979336"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Configure, Log &amp; Fix Configuration Drifts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0" name="TextBox 19">
            <a:extLst>
              <a:ext uri="{FF2B5EF4-FFF2-40B4-BE49-F238E27FC236}">
                <a16:creationId xmlns:a16="http://schemas.microsoft.com/office/drawing/2014/main" id="{B4D0B3AA-9808-468C-A23B-BE63BEFC9F4E}"/>
              </a:ext>
            </a:extLst>
          </p:cNvPr>
          <p:cNvSpPr txBox="1"/>
          <p:nvPr/>
        </p:nvSpPr>
        <p:spPr>
          <a:xfrm rot="19910031">
            <a:off x="5305490" y="2174203"/>
            <a:ext cx="2331218"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6E6E6">
                    <a:lumMod val="50000"/>
                  </a:srgbClr>
                </a:solidFill>
                <a:effectLst/>
                <a:uLnTx/>
                <a:uFillTx/>
                <a:latin typeface="Segoe UI"/>
                <a:ea typeface="+mn-ea"/>
                <a:cs typeface="+mn-cs"/>
              </a:rPr>
              <a:t>+Monitor</a:t>
            </a:r>
            <a:endParaRPr kumimoji="0" lang="fr-CA" sz="2800" b="0" i="0" u="none" strike="noStrike" kern="1200" cap="none" spc="0" normalizeH="0" baseline="0" noProof="0" dirty="0" err="1">
              <a:ln>
                <a:noFill/>
              </a:ln>
              <a:solidFill>
                <a:srgbClr val="E6E6E6">
                  <a:lumMod val="50000"/>
                </a:srgbClr>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A37552CA-416F-4E0B-9F6A-6D358843ABC7}"/>
              </a:ext>
            </a:extLst>
          </p:cNvPr>
          <p:cNvSpPr txBox="1"/>
          <p:nvPr/>
        </p:nvSpPr>
        <p:spPr>
          <a:xfrm rot="19910031">
            <a:off x="8744685" y="517238"/>
            <a:ext cx="2331218"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6E6E6">
                    <a:lumMod val="50000"/>
                  </a:srgbClr>
                </a:solidFill>
                <a:effectLst/>
                <a:uLnTx/>
                <a:uFillTx/>
                <a:latin typeface="Segoe UI"/>
                <a:ea typeface="+mn-ea"/>
                <a:cs typeface="+mn-cs"/>
              </a:rPr>
              <a:t>+Fix</a:t>
            </a:r>
            <a:endParaRPr kumimoji="0" lang="fr-CA" sz="2800" b="0" i="0" u="none" strike="noStrike" kern="1200" cap="none" spc="0" normalizeH="0" baseline="0" noProof="0" dirty="0" err="1">
              <a:ln>
                <a:noFill/>
              </a:ln>
              <a:solidFill>
                <a:srgbClr val="E6E6E6">
                  <a:lumMod val="50000"/>
                </a:srgbClr>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500FB64B-0EC2-4006-B791-F9B2AC4E55F1}"/>
              </a:ext>
            </a:extLst>
          </p:cNvPr>
          <p:cNvSpPr txBox="1"/>
          <p:nvPr/>
        </p:nvSpPr>
        <p:spPr>
          <a:xfrm>
            <a:off x="5896179" y="3359744"/>
            <a:ext cx="303644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Default Setting</a:t>
            </a:r>
            <a:endPar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87848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left)">
                                      <p:cBhvr>
                                        <p:cTn id="14" dur="500"/>
                                        <p:tgtEl>
                                          <p:spTgt spid="22"/>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4" grpId="0" animBg="1"/>
      <p:bldP spid="10" grpId="0" animBg="1"/>
      <p:bldP spid="11" grpId="0"/>
      <p:bldP spid="15" grpId="0" animBg="1"/>
      <p:bldP spid="16" grpId="0"/>
      <p:bldP spid="18" grpId="0"/>
      <p:bldP spid="19" grpId="0"/>
      <p:bldP spid="20" grpId="0"/>
      <p:bldP spid="21" grpId="0"/>
      <p:bldP spid="22" grpId="0"/>
    </p:bldLst>
  </p:timing>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troduction to PowerShell DSC for SharePoint.potx" id="{A5E61F34-473D-4B81-8F7A-9E503B7947C1}" vid="{CFF41E8D-1018-4E90-989B-ABF22F6BD43B}"/>
    </a:ext>
  </a:extLst>
</a:theme>
</file>

<file path=ppt/theme/theme2.xml><?xml version="1.0" encoding="utf-8"?>
<a:theme xmlns:a="http://schemas.openxmlformats.org/drawingml/2006/main" name="Frame">
  <a:themeElements>
    <a:clrScheme name="Custom 2">
      <a:dk1>
        <a:srgbClr val="000000"/>
      </a:dk1>
      <a:lt1>
        <a:srgbClr val="FFFFFF"/>
      </a:lt1>
      <a:dk2>
        <a:srgbClr val="545454"/>
      </a:dk2>
      <a:lt2>
        <a:srgbClr val="BFBFBF"/>
      </a:lt2>
      <a:accent1>
        <a:srgbClr val="0072C6"/>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3.xml><?xml version="1.0" encoding="utf-8"?>
<a:theme xmlns:a="http://schemas.openxmlformats.org/drawingml/2006/main" name="5-30055_SharePoint Template 2012 - 16x9 - White Background">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4.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7C9CAF04B723241A07FEC29024C8751" ma:contentTypeVersion="4" ma:contentTypeDescription="Create a new document." ma:contentTypeScope="" ma:versionID="c497b53895509ab84b19908cd0580fb2">
  <xsd:schema xmlns:xsd="http://www.w3.org/2001/XMLSchema" xmlns:xs="http://www.w3.org/2001/XMLSchema" xmlns:p="http://schemas.microsoft.com/office/2006/metadata/properties" xmlns:ns2="f5cd58db-31c5-4822-9451-b03f8bbfb1d1" targetNamespace="http://schemas.microsoft.com/office/2006/metadata/properties" ma:root="true" ma:fieldsID="fe9c46990d5040b11cb689d14b126b2e" ns2:_="">
    <xsd:import namespace="f5cd58db-31c5-4822-9451-b03f8bbfb1d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cd58db-31c5-4822-9451-b03f8bbfb1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purl.org/dc/dcmitype/"/>
    <ds:schemaRef ds:uri="http://www.w3.org/XML/1998/namespace"/>
    <ds:schemaRef ds:uri="http://schemas.microsoft.com/office/2006/documentManagement/types"/>
    <ds:schemaRef ds:uri="http://purl.org/dc/terms/"/>
    <ds:schemaRef ds:uri="http://schemas.microsoft.com/office/2006/metadata/properties"/>
    <ds:schemaRef ds:uri="http://schemas.microsoft.com/office/infopath/2007/PartnerControls"/>
    <ds:schemaRef ds:uri="http://schemas.openxmlformats.org/package/2006/metadata/core-properties"/>
    <ds:schemaRef ds:uri="f5cd58db-31c5-4822-9451-b03f8bbfb1d1"/>
  </ds:schemaRefs>
</ds:datastoreItem>
</file>

<file path=customXml/itemProps2.xml><?xml version="1.0" encoding="utf-8"?>
<ds:datastoreItem xmlns:ds="http://schemas.openxmlformats.org/officeDocument/2006/customXml" ds:itemID="{B7101614-0DE5-4EF4-AE17-0C5E2713E83B}">
  <ds:schemaRefs>
    <ds:schemaRef ds:uri="f5cd58db-31c5-4822-9451-b03f8bbfb1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2177</TotalTime>
  <Words>1049</Words>
  <Application>Microsoft Office PowerPoint</Application>
  <PresentationFormat>Widescreen</PresentationFormat>
  <Paragraphs>246</Paragraphs>
  <Slides>39</Slides>
  <Notes>20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39</vt:i4>
      </vt:variant>
    </vt:vector>
  </HeadingPairs>
  <TitlesOfParts>
    <vt:vector size="53" baseType="lpstr">
      <vt:lpstr>Arial</vt:lpstr>
      <vt:lpstr>Consolas</vt:lpstr>
      <vt:lpstr>Corbel</vt:lpstr>
      <vt:lpstr>Segoe</vt:lpstr>
      <vt:lpstr>Segoe UI</vt:lpstr>
      <vt:lpstr>Segoe UI Light</vt:lpstr>
      <vt:lpstr>Segoe UI Semibold</vt:lpstr>
      <vt:lpstr>Segoe UI Semilight</vt:lpstr>
      <vt:lpstr>Wingdings</vt:lpstr>
      <vt:lpstr>Wingdings 2</vt:lpstr>
      <vt:lpstr>WHITE TEMPLATE</vt:lpstr>
      <vt:lpstr>Frame</vt:lpstr>
      <vt:lpstr>5-30055_SharePoint Template 2012 - 16x9 - White Background</vt:lpstr>
      <vt:lpstr>9-51052_Microsoft_Ready_Template_Light</vt:lpstr>
      <vt:lpstr>DevOPS for Office 365</vt:lpstr>
      <vt:lpstr>‏@NikCharlebois</vt:lpstr>
      <vt:lpstr>Managing Expectations</vt:lpstr>
      <vt:lpstr>Agenda</vt:lpstr>
      <vt:lpstr>Desired State Configuration</vt:lpstr>
      <vt:lpstr>PowerShell DSC (10,000 feet overview)</vt:lpstr>
      <vt:lpstr>Difference with Classic PowerShell</vt:lpstr>
      <vt:lpstr>Difference with Classic PowerShell</vt:lpstr>
      <vt:lpstr>Monitor Configuration Drifts</vt:lpstr>
      <vt:lpstr>Ensure</vt:lpstr>
      <vt:lpstr>Demo 1</vt:lpstr>
      <vt:lpstr>Office365DSC</vt:lpstr>
      <vt:lpstr>DSC Modules</vt:lpstr>
      <vt:lpstr>What does Office 365 DSC have to offer?</vt:lpstr>
      <vt:lpstr>Office365DSC</vt:lpstr>
      <vt:lpstr>Office365DSC […]</vt:lpstr>
      <vt:lpstr>Office365DSC</vt:lpstr>
      <vt:lpstr>Logic Flow</vt:lpstr>
      <vt:lpstr>Office365DSC</vt:lpstr>
      <vt:lpstr>Demo 2</vt:lpstr>
      <vt:lpstr>ReverseDSC</vt:lpstr>
      <vt:lpstr>ReverseDSC</vt:lpstr>
      <vt:lpstr>ReverseDSC Scenarios</vt:lpstr>
      <vt:lpstr>Demo 3</vt:lpstr>
      <vt:lpstr>Demo 4</vt:lpstr>
      <vt:lpstr>Azure Automation</vt:lpstr>
      <vt:lpstr>Dedicated Virtual Machine Agent</vt:lpstr>
      <vt:lpstr>Pull Server</vt:lpstr>
      <vt:lpstr>Pull Server</vt:lpstr>
      <vt:lpstr>Overview of AADSC</vt:lpstr>
      <vt:lpstr>Overview of AADSC[…]</vt:lpstr>
      <vt:lpstr>Demo 5</vt:lpstr>
      <vt:lpstr>Azure DevOPS</vt:lpstr>
      <vt:lpstr>Azure DevOPS</vt:lpstr>
      <vt:lpstr>Process – With Dedicated VM Agent</vt:lpstr>
      <vt:lpstr>“Agentless Process” with Pipelines</vt:lpstr>
      <vt:lpstr>Process</vt:lpstr>
      <vt:lpstr>Demo 6</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Desired State Configuration pour Office 365</dc:title>
  <dc:creator>Nik Charlebois</dc:creator>
  <cp:lastModifiedBy>Nik Charlebois</cp:lastModifiedBy>
  <cp:revision>22</cp:revision>
  <dcterms:created xsi:type="dcterms:W3CDTF">2019-05-09T19:13:01Z</dcterms:created>
  <dcterms:modified xsi:type="dcterms:W3CDTF">2019-08-27T19:43:45Z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0x01010037C9CAF04B723241A07FEC29024C8751</vt:lpwstr>
  </property>
</Properties>
</file>